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sldIdLst>
    <p:sldId id="339" r:id="rId2"/>
    <p:sldId id="374" r:id="rId3"/>
    <p:sldId id="369" r:id="rId4"/>
    <p:sldId id="294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72" r:id="rId24"/>
    <p:sldId id="373" r:id="rId25"/>
    <p:sldId id="315" r:id="rId26"/>
    <p:sldId id="317" r:id="rId27"/>
    <p:sldId id="319" r:id="rId28"/>
    <p:sldId id="318" r:id="rId29"/>
    <p:sldId id="320" r:id="rId30"/>
    <p:sldId id="321" r:id="rId31"/>
    <p:sldId id="323" r:id="rId32"/>
    <p:sldId id="322" r:id="rId33"/>
    <p:sldId id="330" r:id="rId34"/>
    <p:sldId id="331" r:id="rId35"/>
    <p:sldId id="332" r:id="rId36"/>
    <p:sldId id="333" r:id="rId37"/>
    <p:sldId id="334" r:id="rId38"/>
    <p:sldId id="335" r:id="rId39"/>
    <p:sldId id="349" r:id="rId40"/>
    <p:sldId id="350" r:id="rId41"/>
    <p:sldId id="338" r:id="rId42"/>
    <p:sldId id="351" r:id="rId43"/>
    <p:sldId id="368" r:id="rId44"/>
    <p:sldId id="316" r:id="rId45"/>
  </p:sldIdLst>
  <p:sldSz cx="9144000" cy="6858000" type="screen4x3"/>
  <p:notesSz cx="6858000" cy="9144000"/>
  <p:embeddedFontLst>
    <p:embeddedFont>
      <p:font typeface="08서울남산체 B" panose="02020603020101020101" pitchFamily="18" charset="-127"/>
      <p:regular r:id="rId47"/>
    </p:embeddedFont>
    <p:embeddedFont>
      <p:font typeface="Segoe UI Black" panose="020B0A02040204020203" pitchFamily="34" charset="0"/>
      <p:bold r:id="rId48"/>
      <p:boldItalic r:id="rId49"/>
    </p:embeddedFont>
    <p:embeddedFont>
      <p:font typeface="08서울남산체 M" panose="02020603020101020101" pitchFamily="18" charset="-127"/>
      <p:regular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08서울남산체 EB" panose="02020603020101020101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 유진" initials="양유" lastIdx="1" clrIdx="0">
    <p:extLst>
      <p:ext uri="{19B8F6BF-5375-455C-9EA6-DF929625EA0E}">
        <p15:presenceInfo xmlns:p15="http://schemas.microsoft.com/office/powerpoint/2012/main" userId="d1bd68b0aed499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566"/>
    <a:srgbClr val="FFFCF3"/>
    <a:srgbClr val="5B8EA7"/>
    <a:srgbClr val="1177BE"/>
    <a:srgbClr val="FFEC52"/>
    <a:srgbClr val="FEE44A"/>
    <a:srgbClr val="F5F5F5"/>
    <a:srgbClr val="3B5F84"/>
    <a:srgbClr val="FAFAFA"/>
    <a:srgbClr val="FFE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8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8E054-6F33-49D3-8E56-A36A0522E465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D1E4E-D126-40B3-8E3C-19B2B6197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2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1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비트의 맨 앞과 맨 끝 부분을 표의 행으로 나타냄</a:t>
            </a:r>
            <a:r>
              <a:rPr lang="en-US" altLang="ko-KR" dirty="0"/>
              <a:t>, </a:t>
            </a:r>
            <a:r>
              <a:rPr lang="ko-KR" altLang="en-US" dirty="0"/>
              <a:t>중간에 위치한 비트는 열로 나타냄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3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16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8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마지막도 </a:t>
            </a:r>
            <a:r>
              <a:rPr lang="en-US" altLang="ko-KR" dirty="0"/>
              <a:t>XOR</a:t>
            </a:r>
            <a:r>
              <a:rPr lang="ko-KR" altLang="en-US" dirty="0"/>
              <a:t>연산을 하므로 </a:t>
            </a:r>
            <a:r>
              <a:rPr lang="en-US" altLang="ko-KR" dirty="0"/>
              <a:t>(</a:t>
            </a:r>
            <a:r>
              <a:rPr lang="ko-KR" altLang="en-US" dirty="0"/>
              <a:t>같은 과정 반복</a:t>
            </a:r>
            <a:r>
              <a:rPr lang="en-US" altLang="ko-KR" dirty="0"/>
              <a:t>) </a:t>
            </a:r>
            <a:r>
              <a:rPr lang="ko-KR" altLang="en-US" dirty="0"/>
              <a:t>암호화 속도가 </a:t>
            </a:r>
            <a:r>
              <a:rPr lang="ko-KR" altLang="en-US" dirty="0" err="1"/>
              <a:t>빨라짐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D1E4E-D126-40B3-8E3C-19B2B6197C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1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8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08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8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3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7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0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6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0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3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FE615-735A-4100-8C35-1B74090ABEE0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8BF1-B5B0-4DA8-94D8-875B9EFB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9.png"/><Relationship Id="rId10" Type="http://schemas.openxmlformats.org/officeDocument/2006/relationships/image" Target="../media/image100.png"/><Relationship Id="rId9" Type="http://schemas.openxmlformats.org/officeDocument/2006/relationships/image" Target="../media/image17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Noun_Project_lock.svg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m.wikipedia.org/wiki/&#235;&#175;&#184;&#235;&#139;&#136;&#236;&#150;&#184;&#236;&#166;&#136;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m.wikipedia.org/wiki/&#235;&#175;&#184;&#235;&#139;&#136;&#236;&#150;&#184;&#236;&#166;&#136;" TargetMode="External"/><Relationship Id="rId7" Type="http://schemas.openxmlformats.org/officeDocument/2006/relationships/hyperlink" Target="https://bit.ly/2ooC3ow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6.png"/><Relationship Id="rId7" Type="http://schemas.openxmlformats.org/officeDocument/2006/relationships/image" Target="../media/image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hyperlink" Target="https://zetawiki.com/wiki/%EC%82%AC%EC%B9%99_%EC%97%B0%EC%82%B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대체 처리 5"/>
          <p:cNvSpPr/>
          <p:nvPr/>
        </p:nvSpPr>
        <p:spPr>
          <a:xfrm>
            <a:off x="-7303" y="2556769"/>
            <a:ext cx="5910953" cy="1440831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476" y="2753548"/>
            <a:ext cx="6010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 블록 암호</a:t>
            </a:r>
          </a:p>
        </p:txBody>
      </p:sp>
    </p:spTree>
    <p:extLst>
      <p:ext uri="{BB962C8B-B14F-4D97-AF65-F5344CB8AC3E}">
        <p14:creationId xmlns:p14="http://schemas.microsoft.com/office/powerpoint/2010/main" val="258240455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79519" y="18553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128 bit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8C74764C-D328-4BCC-A16E-B8A9E2D78417}"/>
              </a:ext>
            </a:extLst>
          </p:cNvPr>
          <p:cNvSpPr/>
          <p:nvPr/>
        </p:nvSpPr>
        <p:spPr>
          <a:xfrm>
            <a:off x="0" y="303973"/>
            <a:ext cx="5752730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893F05A-A014-4A83-89B8-84EB19864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37" y="364768"/>
            <a:ext cx="885274" cy="4564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73987F-52E0-494B-B1E5-CBC016E35489}"/>
              </a:ext>
            </a:extLst>
          </p:cNvPr>
          <p:cNvSpPr txBox="1"/>
          <p:nvPr/>
        </p:nvSpPr>
        <p:spPr>
          <a:xfrm>
            <a:off x="580025" y="304222"/>
            <a:ext cx="4487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err="1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Feistel</a:t>
            </a:r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 </a:t>
            </a:r>
            <a:r>
              <a:rPr lang="en-US" altLang="ko-KR" sz="2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(=ARX Based)</a:t>
            </a:r>
            <a:endParaRPr lang="ko-KR" altLang="en-US" sz="2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059" name="그룹 2058"/>
          <p:cNvGrpSpPr/>
          <p:nvPr/>
        </p:nvGrpSpPr>
        <p:grpSpPr>
          <a:xfrm>
            <a:off x="1970124" y="971734"/>
            <a:ext cx="5098589" cy="5003953"/>
            <a:chOff x="348916" y="1120121"/>
            <a:chExt cx="5098589" cy="5003953"/>
          </a:xfrm>
        </p:grpSpPr>
        <p:sp>
          <p:nvSpPr>
            <p:cNvPr id="2058" name="직사각형 2057"/>
            <p:cNvSpPr/>
            <p:nvPr/>
          </p:nvSpPr>
          <p:spPr>
            <a:xfrm>
              <a:off x="348916" y="1311442"/>
              <a:ext cx="4971861" cy="4812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251504" y="1120121"/>
              <a:ext cx="1092173" cy="477951"/>
            </a:xfrm>
            <a:prstGeom prst="rect">
              <a:avLst/>
            </a:prstGeom>
            <a:solidFill>
              <a:srgbClr val="FCE0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black"/>
                  </a:solidFill>
                  <a:ea typeface="PNH복고만화" panose="02020603020101020101"/>
                </a:rPr>
                <a:t>ARX</a:t>
              </a:r>
              <a:endParaRPr lang="ko-KR" altLang="en-US" sz="2400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82455" y="1882725"/>
              <a:ext cx="2109022" cy="48235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modular </a:t>
              </a:r>
              <a:r>
                <a:rPr lang="en-US" altLang="ko-KR" b="1" dirty="0">
                  <a:solidFill>
                    <a:srgbClr val="C00000"/>
                  </a:solidFill>
                  <a:ea typeface="PNH복고만화" panose="02020603020101020101"/>
                </a:rPr>
                <a:t>A</a:t>
              </a:r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ddition</a:t>
              </a:r>
              <a:endParaRPr lang="ko-KR" altLang="en-US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16328" y="3312109"/>
              <a:ext cx="2125687" cy="4927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bitwise </a:t>
              </a:r>
              <a:r>
                <a:rPr lang="en-US" altLang="ko-KR" b="1" dirty="0">
                  <a:solidFill>
                    <a:srgbClr val="C00000"/>
                  </a:solidFill>
                  <a:ea typeface="PNH복고만화" panose="02020603020101020101"/>
                </a:rPr>
                <a:t>R</a:t>
              </a:r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otation</a:t>
              </a:r>
              <a:endParaRPr lang="ko-KR" altLang="en-US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  <p:cxnSp>
          <p:nvCxnSpPr>
            <p:cNvPr id="39" name="꺾인 연결선 38"/>
            <p:cNvCxnSpPr>
              <a:stCxn id="37" idx="1"/>
              <a:endCxn id="38" idx="1"/>
            </p:cNvCxnSpPr>
            <p:nvPr/>
          </p:nvCxnSpPr>
          <p:spPr>
            <a:xfrm rot="10800000" flipH="1" flipV="1">
              <a:off x="782454" y="2123904"/>
              <a:ext cx="33873" cy="1434603"/>
            </a:xfrm>
            <a:prstGeom prst="bentConnector3">
              <a:avLst>
                <a:gd name="adj1" fmla="val -67487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5" name="그룹 2054"/>
            <p:cNvGrpSpPr/>
            <p:nvPr/>
          </p:nvGrpSpPr>
          <p:grpSpPr>
            <a:xfrm>
              <a:off x="819373" y="2507379"/>
              <a:ext cx="4580003" cy="703219"/>
              <a:chOff x="819373" y="2507379"/>
              <a:chExt cx="4580003" cy="7032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819448" y="2507379"/>
                    <a:ext cx="4356898" cy="3782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- </a:t>
                    </a:r>
                    <a:r>
                      <a:rPr lang="ko-KR" altLang="en-US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더하기</a:t>
                    </a:r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(addition)</a:t>
                    </a:r>
                    <a:r>
                      <a:rPr lang="ko-KR" altLang="en-US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한 후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pPr>
                          <m:e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𝑏𝑖𝑡</m:t>
                            </m:r>
                          </m:sup>
                        </m:sSup>
                      </m:oMath>
                    </a14:m>
                    <a:r>
                      <a:rPr lang="ko-KR" altLang="en-US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로 나눈 나머지</a:t>
                    </a: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448" y="2507379"/>
                    <a:ext cx="4356898" cy="37824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119" t="-4839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819373" y="2841266"/>
                    <a:ext cx="45800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prstClr val="black"/>
                        </a:solidFill>
                        <a:ea typeface="PNH복고만화" panose="02020603020101020101"/>
                      </a:rPr>
                      <a:t>- x </a:t>
                    </a:r>
                    <a14:m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⊞</m:t>
                        </m:r>
                      </m:oMath>
                    </a14:m>
                    <a:r>
                      <a:rPr lang="en-US" altLang="ko-KR" dirty="0">
                        <a:solidFill>
                          <a:prstClr val="black"/>
                        </a:solidFill>
                        <a:ea typeface="PNH복고만화" panose="02020603020101020101"/>
                      </a:rPr>
                      <a:t> y = (x%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32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)</m:t>
                        </m:r>
                      </m:oMath>
                    </a14:m>
                    <a:r>
                      <a:rPr lang="en-US" altLang="ko-KR" dirty="0">
                        <a:solidFill>
                          <a:prstClr val="black"/>
                        </a:solidFill>
                        <a:ea typeface="PNH복고만화" panose="02020603020101020101"/>
                      </a:rPr>
                      <a:t>+(y%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32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)</m:t>
                        </m:r>
                      </m:oMath>
                    </a14:m>
                    <a:r>
                      <a:rPr lang="ko-KR" altLang="en-US" dirty="0">
                        <a:solidFill>
                          <a:prstClr val="black"/>
                        </a:solidFill>
                        <a:ea typeface="PNH복고만화" panose="02020603020101020101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ea typeface="PNH복고만화" panose="02020603020101020101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ea typeface="PNH복고만화" panose="02020603020101020101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ea typeface="PNH복고만화" panose="02020603020101020101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ea typeface="PNH복고만화" panose="02020603020101020101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ko-KR" altLang="en-US" dirty="0">
                            <a:solidFill>
                              <a:prstClr val="black"/>
                            </a:solidFill>
                            <a:latin typeface="08서울남산체 B" panose="02020603020101020101" pitchFamily="18" charset="-127"/>
                            <a:ea typeface="08서울남산체 B" panose="02020603020101020101" pitchFamily="18" charset="-127"/>
                          </a:rPr>
                          <m:t>는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latin typeface="08서울남산체 B" panose="02020603020101020101" pitchFamily="18" charset="-127"/>
                            <a:ea typeface="08서울남산체 B" panose="02020603020101020101" pitchFamily="18" charset="-127"/>
                          </a:rPr>
                          <m:t>32</m:t>
                        </m:r>
                        <m:r>
                          <m:rPr>
                            <m:nor/>
                          </m:rPr>
                          <a:rPr lang="ko-KR" altLang="en-US" dirty="0">
                            <a:solidFill>
                              <a:prstClr val="black"/>
                            </a:solidFill>
                            <a:latin typeface="08서울남산체 B" panose="02020603020101020101" pitchFamily="18" charset="-127"/>
                            <a:ea typeface="08서울남산체 B" panose="02020603020101020101" pitchFamily="18" charset="-127"/>
                          </a:rPr>
                          <m:t>비트열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prstClr val="black"/>
                            </a:solidFill>
                            <a:latin typeface="08서울남산체 B" panose="02020603020101020101" pitchFamily="18" charset="-127"/>
                            <a:ea typeface="08서울남산체 B" panose="02020603020101020101" pitchFamily="18" charset="-127"/>
                          </a:rPr>
                          <m:t>)</m:t>
                        </m:r>
                      </m:oMath>
                    </a14:m>
                    <a:endPara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373" y="2841266"/>
                    <a:ext cx="458000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64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그룹 51"/>
            <p:cNvGrpSpPr/>
            <p:nvPr/>
          </p:nvGrpSpPr>
          <p:grpSpPr>
            <a:xfrm>
              <a:off x="755362" y="3899494"/>
              <a:ext cx="4692143" cy="1097182"/>
              <a:chOff x="818610" y="2461659"/>
              <a:chExt cx="4692143" cy="1097182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819448" y="2461659"/>
                <a:ext cx="3225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-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비트열을</a:t>
                </a:r>
                <a:r>
                  <a: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규칙적으로 옮겨준다</a:t>
                </a:r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  <a:endPara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18610" y="2746311"/>
                    <a:ext cx="4692143" cy="812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-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𝑅𝑂𝑅</m:t>
                            </m:r>
                          </m:e>
                          <m:sub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𝑥</m:t>
                        </m:r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)</m:t>
                        </m:r>
                      </m:oMath>
                    </a14:m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 : </a:t>
                    </a:r>
                    <a:r>
                      <a:rPr lang="ko-KR" altLang="en-US" dirty="0" err="1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비트열을</a:t>
                    </a:r>
                    <a:r>
                      <a:rPr lang="ko-KR" altLang="en-US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 오른쪽으로 옮겨준다</a:t>
                    </a:r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.</a:t>
                    </a:r>
                  </a:p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-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𝑅𝑂</m:t>
                            </m:r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𝑥</m:t>
                        </m:r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)</m:t>
                        </m:r>
                      </m:oMath>
                    </a14:m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 : </a:t>
                    </a:r>
                    <a:r>
                      <a:rPr lang="ko-KR" altLang="en-US" dirty="0" err="1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비트열을</a:t>
                    </a:r>
                    <a:r>
                      <a:rPr lang="ko-KR" altLang="en-US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 왼쪽으로 옮겨준다</a:t>
                    </a:r>
                    <a:r>
                      <a:rPr lang="en-US" altLang="ko-KR" dirty="0">
                        <a:solidFill>
                          <a:prstClr val="black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.</a:t>
                    </a:r>
                    <a:endPara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610" y="2746311"/>
                    <a:ext cx="4692143" cy="81253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169" b="-751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99391" y="5582068"/>
                  <a:ext cx="2544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prstClr val="black"/>
                      </a:solidFill>
                      <a:ea typeface="PNH복고만화" panose="02020603020101020101"/>
                    </a:rPr>
                    <a:t>- x </a:t>
                  </a:r>
                  <a14:m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a14:m>
                  <a:r>
                    <a:rPr lang="en-US" altLang="ko-KR" dirty="0">
                      <a:solidFill>
                        <a:prstClr val="black"/>
                      </a:solidFill>
                      <a:ea typeface="PNH복고만화" panose="02020603020101020101"/>
                    </a:rPr>
                    <a:t> y = (x</a:t>
                  </a:r>
                  <a14:m>
                    <m:oMath xmlns:m="http://schemas.openxmlformats.org/officeDocument/2006/math">
                      <m:r>
                        <a:rPr lang="en-US" altLang="ko-KR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⋃</m:t>
                      </m:r>
                    </m:oMath>
                  </a14:m>
                  <a:r>
                    <a:rPr lang="en-US" altLang="ko-KR" dirty="0">
                      <a:solidFill>
                        <a:prstClr val="black"/>
                      </a:solidFill>
                      <a:ea typeface="PNH복고만화" panose="02020603020101020101"/>
                    </a:rPr>
                    <a:t> y) – (x </a:t>
                  </a:r>
                  <a14:m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⋂</m:t>
                      </m:r>
                    </m:oMath>
                  </a14:m>
                  <a:r>
                    <a:rPr lang="en-US" altLang="ko-KR" dirty="0">
                      <a:solidFill>
                        <a:prstClr val="black"/>
                      </a:solidFill>
                      <a:ea typeface="PNH복고만화" panose="02020603020101020101"/>
                    </a:rPr>
                    <a:t> y)</a:t>
                  </a:r>
                  <a:endParaRPr lang="ko-KR" altLang="en-US" dirty="0">
                    <a:solidFill>
                      <a:prstClr val="black"/>
                    </a:solidFill>
                    <a:ea typeface="PNH복고만화" panose="02020603020101020101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391" y="5582068"/>
                  <a:ext cx="25442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18" t="-10000" r="-1439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57" name="꺾인 연결선 2056"/>
            <p:cNvCxnSpPr/>
            <p:nvPr/>
          </p:nvCxnSpPr>
          <p:spPr>
            <a:xfrm rot="10800000">
              <a:off x="553455" y="3558508"/>
              <a:ext cx="309027" cy="1738341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826385" y="5050449"/>
              <a:ext cx="2125687" cy="4927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bitwise </a:t>
              </a:r>
              <a:r>
                <a:rPr lang="en-US" altLang="ko-KR" b="1" dirty="0">
                  <a:solidFill>
                    <a:srgbClr val="C00000"/>
                  </a:solidFill>
                  <a:ea typeface="PNH복고만화" panose="02020603020101020101"/>
                </a:rPr>
                <a:t>X</a:t>
              </a:r>
              <a:r>
                <a:rPr lang="en-US" altLang="ko-KR" dirty="0">
                  <a:solidFill>
                    <a:prstClr val="black"/>
                  </a:solidFill>
                  <a:ea typeface="PNH복고만화" panose="02020603020101020101"/>
                </a:rPr>
                <a:t>OR</a:t>
              </a:r>
              <a:endParaRPr lang="ko-KR" altLang="en-US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</p:grpSp>
      <p:sp>
        <p:nvSpPr>
          <p:cNvPr id="21" name="타원형 설명선 20"/>
          <p:cNvSpPr/>
          <p:nvPr/>
        </p:nvSpPr>
        <p:spPr>
          <a:xfrm>
            <a:off x="7068713" y="4328548"/>
            <a:ext cx="1281467" cy="797337"/>
          </a:xfrm>
          <a:prstGeom prst="wedgeEllipseCallout">
            <a:avLst>
              <a:gd name="adj1" fmla="val 37967"/>
              <a:gd name="adj2" fmla="val 49715"/>
            </a:avLst>
          </a:prstGeom>
          <a:solidFill>
            <a:srgbClr val="FFE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4985" y="454255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파이스텔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60213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B64CB1-1F25-4583-930E-CC2C48695BC0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4994680C-983C-4D41-B26A-349E6158B070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1E460-3ADA-4FD6-BB07-C3566CB4B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578DA-CC83-43DF-AF55-ED5749191F3D}"/>
              </a:ext>
            </a:extLst>
          </p:cNvPr>
          <p:cNvSpPr txBox="1"/>
          <p:nvPr/>
        </p:nvSpPr>
        <p:spPr>
          <a:xfrm>
            <a:off x="808630" y="304222"/>
            <a:ext cx="24128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err="1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Feistel</a:t>
            </a:r>
            <a:r>
              <a:rPr lang="en-US" altLang="ko-KR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</a:t>
            </a:r>
            <a:endParaRPr lang="ko-KR" altLang="en-US" sz="35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DCECBB6-3175-43C5-8C31-53DE62307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9" y="1243501"/>
            <a:ext cx="3777955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06F5B-980F-4942-B6DA-01086B4F6011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5B89B782-7355-4316-90B4-4C0A8C1630B3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46BDF9-51D9-4429-8BF7-235B08E10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2D7C8E-7178-4587-87D9-E3242EFDE8A2}"/>
              </a:ext>
            </a:extLst>
          </p:cNvPr>
          <p:cNvSpPr txBox="1"/>
          <p:nvPr/>
        </p:nvSpPr>
        <p:spPr>
          <a:xfrm>
            <a:off x="808630" y="304222"/>
            <a:ext cx="24128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err="1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Feistel</a:t>
            </a:r>
            <a:r>
              <a:rPr lang="en-US" altLang="ko-KR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</a:t>
            </a:r>
            <a:endParaRPr lang="ko-KR" altLang="en-US" sz="35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02847" y="3567870"/>
            <a:ext cx="4964301" cy="1836466"/>
          </a:xfrm>
          <a:prstGeom prst="rect">
            <a:avLst/>
          </a:prstGeom>
          <a:noFill/>
          <a:ln w="28575">
            <a:solidFill>
              <a:srgbClr val="5C8EA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560893" y="1149247"/>
            <a:ext cx="1120105" cy="1201298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10787" y="1821156"/>
            <a:ext cx="2502568" cy="529389"/>
            <a:chOff x="1167860" y="5461944"/>
            <a:chExt cx="2502568" cy="529389"/>
          </a:xfrm>
        </p:grpSpPr>
        <p:sp>
          <p:nvSpPr>
            <p:cNvPr id="20" name="직사각형 19"/>
            <p:cNvSpPr/>
            <p:nvPr/>
          </p:nvSpPr>
          <p:spPr>
            <a:xfrm>
              <a:off x="1167860" y="5461944"/>
              <a:ext cx="2502568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35669" y="5541972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64bit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 rot="20943338">
            <a:off x="5596777" y="1380731"/>
            <a:ext cx="1263316" cy="930341"/>
            <a:chOff x="4631031" y="4371547"/>
            <a:chExt cx="1263316" cy="930341"/>
          </a:xfrm>
        </p:grpSpPr>
        <p:sp>
          <p:nvSpPr>
            <p:cNvPr id="23" name="직사각형 22"/>
            <p:cNvSpPr/>
            <p:nvPr/>
          </p:nvSpPr>
          <p:spPr>
            <a:xfrm>
              <a:off x="4631031" y="4772499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27928" y="4852527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/>
                <p:cNvSpPr/>
                <p:nvPr/>
              </p:nvSpPr>
              <p:spPr>
                <a:xfrm>
                  <a:off x="4933061" y="4371547"/>
                  <a:ext cx="509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083" y="4371547"/>
                  <a:ext cx="48545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오른쪽 화살표 25"/>
          <p:cNvSpPr/>
          <p:nvPr/>
        </p:nvSpPr>
        <p:spPr>
          <a:xfrm>
            <a:off x="4363201" y="1849560"/>
            <a:ext cx="621792" cy="386339"/>
          </a:xfrm>
          <a:prstGeom prst="rightArrow">
            <a:avLst/>
          </a:prstGeom>
          <a:solidFill>
            <a:srgbClr val="93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 rot="656662" flipH="1">
            <a:off x="7304320" y="1368282"/>
            <a:ext cx="1263316" cy="942906"/>
            <a:chOff x="4631031" y="4358982"/>
            <a:chExt cx="1263316" cy="942906"/>
          </a:xfrm>
        </p:grpSpPr>
        <p:sp>
          <p:nvSpPr>
            <p:cNvPr id="28" name="직사각형 27"/>
            <p:cNvSpPr/>
            <p:nvPr/>
          </p:nvSpPr>
          <p:spPr>
            <a:xfrm>
              <a:off x="4631031" y="4772499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27928" y="4852528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4995721" y="4358982"/>
                  <a:ext cx="5057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4" y="4358982"/>
                  <a:ext cx="48173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오른쪽 화살표 32"/>
          <p:cNvSpPr/>
          <p:nvPr/>
        </p:nvSpPr>
        <p:spPr>
          <a:xfrm>
            <a:off x="2881851" y="4486968"/>
            <a:ext cx="621792" cy="386339"/>
          </a:xfrm>
          <a:prstGeom prst="rightArrow">
            <a:avLst/>
          </a:prstGeom>
          <a:solidFill>
            <a:srgbClr val="93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6139489" y="4499919"/>
            <a:ext cx="621792" cy="386339"/>
          </a:xfrm>
          <a:prstGeom prst="rightArrow">
            <a:avLst/>
          </a:prstGeom>
          <a:solidFill>
            <a:srgbClr val="117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16864" y="3688673"/>
            <a:ext cx="2389722" cy="1970547"/>
            <a:chOff x="754068" y="129722"/>
            <a:chExt cx="3390398" cy="279569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5" t="15819" r="3411" b="17415"/>
            <a:stretch/>
          </p:blipFill>
          <p:spPr>
            <a:xfrm>
              <a:off x="1264146" y="475993"/>
              <a:ext cx="2880320" cy="20882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754068" y="129722"/>
                  <a:ext cx="1924740" cy="436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서브키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sz="1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400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ko-KR" sz="1400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68" y="129722"/>
                  <a:ext cx="1924740" cy="43665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45"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/>
            <p:cNvSpPr/>
            <p:nvPr/>
          </p:nvSpPr>
          <p:spPr>
            <a:xfrm>
              <a:off x="1701734" y="1182998"/>
              <a:ext cx="1800200" cy="715650"/>
            </a:xfrm>
            <a:prstGeom prst="rect">
              <a:avLst/>
            </a:prstGeom>
            <a:solidFill>
              <a:srgbClr val="F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반복함수 </a:t>
              </a:r>
              <a:r>
                <a:rPr lang="en-US" altLang="ko-KR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F</a:t>
              </a:r>
              <a:endPara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2984614" y="2488763"/>
                  <a:ext cx="685093" cy="436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𝐴</m:t>
                            </m:r>
                            <m:r>
                              <a:rPr lang="en-US" altLang="ko-KR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1400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614" y="2488763"/>
                  <a:ext cx="657804" cy="43665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그룹 39"/>
          <p:cNvGrpSpPr/>
          <p:nvPr/>
        </p:nvGrpSpPr>
        <p:grpSpPr>
          <a:xfrm>
            <a:off x="3856516" y="3567870"/>
            <a:ext cx="1981840" cy="1549378"/>
            <a:chOff x="4702085" y="2687018"/>
            <a:chExt cx="1981840" cy="1549378"/>
          </a:xfrm>
        </p:grpSpPr>
        <p:sp>
          <p:nvSpPr>
            <p:cNvPr id="41" name="자유형 40"/>
            <p:cNvSpPr/>
            <p:nvPr/>
          </p:nvSpPr>
          <p:spPr>
            <a:xfrm>
              <a:off x="4702085" y="3056462"/>
              <a:ext cx="1981840" cy="1179934"/>
            </a:xfrm>
            <a:custGeom>
              <a:avLst/>
              <a:gdLst>
                <a:gd name="connsiteX0" fmla="*/ 1391873 w 1981840"/>
                <a:gd name="connsiteY0" fmla="*/ 0 h 1179934"/>
                <a:gd name="connsiteX1" fmla="*/ 1981840 w 1981840"/>
                <a:gd name="connsiteY1" fmla="*/ 589967 h 1179934"/>
                <a:gd name="connsiteX2" fmla="*/ 1391873 w 1981840"/>
                <a:gd name="connsiteY2" fmla="*/ 1179934 h 1179934"/>
                <a:gd name="connsiteX3" fmla="*/ 1062017 w 1981840"/>
                <a:gd name="connsiteY3" fmla="*/ 1079177 h 1179934"/>
                <a:gd name="connsiteX4" fmla="*/ 990920 w 1981840"/>
                <a:gd name="connsiteY4" fmla="*/ 1020517 h 1179934"/>
                <a:gd name="connsiteX5" fmla="*/ 1007137 w 1981840"/>
                <a:gd name="connsiteY5" fmla="*/ 1007137 h 1179934"/>
                <a:gd name="connsiteX6" fmla="*/ 1179934 w 1981840"/>
                <a:gd name="connsiteY6" fmla="*/ 589967 h 1179934"/>
                <a:gd name="connsiteX7" fmla="*/ 1007137 w 1981840"/>
                <a:gd name="connsiteY7" fmla="*/ 172798 h 1179934"/>
                <a:gd name="connsiteX8" fmla="*/ 990920 w 1981840"/>
                <a:gd name="connsiteY8" fmla="*/ 159417 h 1179934"/>
                <a:gd name="connsiteX9" fmla="*/ 1062017 w 1981840"/>
                <a:gd name="connsiteY9" fmla="*/ 100757 h 1179934"/>
                <a:gd name="connsiteX10" fmla="*/ 1391873 w 1981840"/>
                <a:gd name="connsiteY10" fmla="*/ 0 h 1179934"/>
                <a:gd name="connsiteX11" fmla="*/ 589967 w 1981840"/>
                <a:gd name="connsiteY11" fmla="*/ 0 h 1179934"/>
                <a:gd name="connsiteX12" fmla="*/ 919823 w 1981840"/>
                <a:gd name="connsiteY12" fmla="*/ 100757 h 1179934"/>
                <a:gd name="connsiteX13" fmla="*/ 990920 w 1981840"/>
                <a:gd name="connsiteY13" fmla="*/ 159417 h 1179934"/>
                <a:gd name="connsiteX14" fmla="*/ 974703 w 1981840"/>
                <a:gd name="connsiteY14" fmla="*/ 172798 h 1179934"/>
                <a:gd name="connsiteX15" fmla="*/ 801906 w 1981840"/>
                <a:gd name="connsiteY15" fmla="*/ 589967 h 1179934"/>
                <a:gd name="connsiteX16" fmla="*/ 974703 w 1981840"/>
                <a:gd name="connsiteY16" fmla="*/ 1007137 h 1179934"/>
                <a:gd name="connsiteX17" fmla="*/ 990920 w 1981840"/>
                <a:gd name="connsiteY17" fmla="*/ 1020517 h 1179934"/>
                <a:gd name="connsiteX18" fmla="*/ 919823 w 1981840"/>
                <a:gd name="connsiteY18" fmla="*/ 1079177 h 1179934"/>
                <a:gd name="connsiteX19" fmla="*/ 589967 w 1981840"/>
                <a:gd name="connsiteY19" fmla="*/ 1179934 h 1179934"/>
                <a:gd name="connsiteX20" fmla="*/ 0 w 1981840"/>
                <a:gd name="connsiteY20" fmla="*/ 589967 h 1179934"/>
                <a:gd name="connsiteX21" fmla="*/ 589967 w 1981840"/>
                <a:gd name="connsiteY21" fmla="*/ 0 h 117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81840" h="1179934">
                  <a:moveTo>
                    <a:pt x="1391873" y="0"/>
                  </a:moveTo>
                  <a:cubicBezTo>
                    <a:pt x="1717703" y="0"/>
                    <a:pt x="1981840" y="264137"/>
                    <a:pt x="1981840" y="589967"/>
                  </a:cubicBezTo>
                  <a:cubicBezTo>
                    <a:pt x="1981840" y="915797"/>
                    <a:pt x="1717703" y="1179934"/>
                    <a:pt x="1391873" y="1179934"/>
                  </a:cubicBezTo>
                  <a:cubicBezTo>
                    <a:pt x="1269687" y="1179934"/>
                    <a:pt x="1156176" y="1142790"/>
                    <a:pt x="1062017" y="1079177"/>
                  </a:cubicBezTo>
                  <a:lnTo>
                    <a:pt x="990920" y="1020517"/>
                  </a:lnTo>
                  <a:lnTo>
                    <a:pt x="1007137" y="1007137"/>
                  </a:lnTo>
                  <a:cubicBezTo>
                    <a:pt x="1113900" y="900374"/>
                    <a:pt x="1179934" y="752882"/>
                    <a:pt x="1179934" y="589967"/>
                  </a:cubicBezTo>
                  <a:cubicBezTo>
                    <a:pt x="1179934" y="427052"/>
                    <a:pt x="1113900" y="279561"/>
                    <a:pt x="1007137" y="172798"/>
                  </a:cubicBezTo>
                  <a:lnTo>
                    <a:pt x="990920" y="159417"/>
                  </a:lnTo>
                  <a:lnTo>
                    <a:pt x="1062017" y="100757"/>
                  </a:lnTo>
                  <a:cubicBezTo>
                    <a:pt x="1156176" y="37145"/>
                    <a:pt x="1269687" y="0"/>
                    <a:pt x="1391873" y="0"/>
                  </a:cubicBezTo>
                  <a:close/>
                  <a:moveTo>
                    <a:pt x="589967" y="0"/>
                  </a:moveTo>
                  <a:cubicBezTo>
                    <a:pt x="712153" y="0"/>
                    <a:pt x="825664" y="37145"/>
                    <a:pt x="919823" y="100757"/>
                  </a:cubicBezTo>
                  <a:lnTo>
                    <a:pt x="990920" y="159417"/>
                  </a:lnTo>
                  <a:lnTo>
                    <a:pt x="974703" y="172798"/>
                  </a:lnTo>
                  <a:cubicBezTo>
                    <a:pt x="867940" y="279561"/>
                    <a:pt x="801906" y="427052"/>
                    <a:pt x="801906" y="589967"/>
                  </a:cubicBezTo>
                  <a:cubicBezTo>
                    <a:pt x="801906" y="752882"/>
                    <a:pt x="867940" y="900374"/>
                    <a:pt x="974703" y="1007137"/>
                  </a:cubicBezTo>
                  <a:lnTo>
                    <a:pt x="990920" y="1020517"/>
                  </a:lnTo>
                  <a:lnTo>
                    <a:pt x="919823" y="1079177"/>
                  </a:lnTo>
                  <a:cubicBezTo>
                    <a:pt x="825664" y="1142790"/>
                    <a:pt x="712153" y="1179934"/>
                    <a:pt x="589967" y="1179934"/>
                  </a:cubicBezTo>
                  <a:cubicBezTo>
                    <a:pt x="264137" y="1179934"/>
                    <a:pt x="0" y="915797"/>
                    <a:pt x="0" y="589967"/>
                  </a:cubicBezTo>
                  <a:cubicBezTo>
                    <a:pt x="0" y="264137"/>
                    <a:pt x="264137" y="0"/>
                    <a:pt x="589967" y="0"/>
                  </a:cubicBezTo>
                  <a:close/>
                </a:path>
              </a:pathLst>
            </a:cu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5011174" y="2687018"/>
                  <a:ext cx="568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𝐴</m:t>
                            </m:r>
                            <m:r>
                              <a:rPr lang="en-US" altLang="ko-KR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174" y="2687018"/>
                  <a:ext cx="54476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980904" y="2715862"/>
                  <a:ext cx="505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NH복고만화" panose="02020603020101020101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904" y="2715862"/>
                  <a:ext cx="48173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직사각형 43"/>
          <p:cNvSpPr/>
          <p:nvPr/>
        </p:nvSpPr>
        <p:spPr>
          <a:xfrm>
            <a:off x="4559536" y="5017999"/>
            <a:ext cx="6174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XOR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7116457" y="4451519"/>
            <a:ext cx="1263316" cy="529389"/>
            <a:chOff x="2230099" y="5417897"/>
            <a:chExt cx="1263316" cy="529389"/>
          </a:xfrm>
        </p:grpSpPr>
        <p:sp>
          <p:nvSpPr>
            <p:cNvPr id="53" name="직사각형 52"/>
            <p:cNvSpPr/>
            <p:nvPr/>
          </p:nvSpPr>
          <p:spPr>
            <a:xfrm>
              <a:off x="2230099" y="5417897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560072" y="5497925"/>
              <a:ext cx="6864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7520369" y="4054264"/>
                <a:ext cx="511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369" y="4054264"/>
                <a:ext cx="51110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540605" y="1862781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39825" y="4499919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188247" y="1463997"/>
            <a:ext cx="5886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평문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86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06F5B-980F-4942-B6DA-01086B4F6011}"/>
              </a:ext>
            </a:extLst>
          </p:cNvPr>
          <p:cNvSpPr/>
          <p:nvPr/>
        </p:nvSpPr>
        <p:spPr>
          <a:xfrm>
            <a:off x="328474" y="605415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 </a:t>
            </a:r>
            <a:r>
              <a:rPr lang="en-US" altLang="ko-KR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 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5B89B782-7355-4316-90B4-4C0A8C1630B3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46BDF9-51D9-4429-8BF7-235B08E10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2D7C8E-7178-4587-87D9-E3242EFDE8A2}"/>
              </a:ext>
            </a:extLst>
          </p:cNvPr>
          <p:cNvSpPr txBox="1"/>
          <p:nvPr/>
        </p:nvSpPr>
        <p:spPr>
          <a:xfrm>
            <a:off x="808630" y="304222"/>
            <a:ext cx="24128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err="1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Feistel</a:t>
            </a:r>
            <a:r>
              <a:rPr lang="en-US" altLang="ko-KR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</a:t>
            </a:r>
            <a:endParaRPr lang="ko-KR" altLang="en-US" sz="35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136402" y="1818370"/>
            <a:ext cx="1263316" cy="529389"/>
            <a:chOff x="2230099" y="5417897"/>
            <a:chExt cx="1263316" cy="529389"/>
          </a:xfrm>
        </p:grpSpPr>
        <p:sp>
          <p:nvSpPr>
            <p:cNvPr id="50" name="직사각형 49"/>
            <p:cNvSpPr/>
            <p:nvPr/>
          </p:nvSpPr>
          <p:spPr>
            <a:xfrm>
              <a:off x="2230099" y="5417897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560072" y="5497925"/>
              <a:ext cx="6864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91022" y="1456816"/>
            <a:ext cx="1668595" cy="900873"/>
            <a:chOff x="2689621" y="1446886"/>
            <a:chExt cx="1668595" cy="900873"/>
          </a:xfrm>
        </p:grpSpPr>
        <p:grpSp>
          <p:nvGrpSpPr>
            <p:cNvPr id="46" name="그룹 45"/>
            <p:cNvGrpSpPr/>
            <p:nvPr/>
          </p:nvGrpSpPr>
          <p:grpSpPr>
            <a:xfrm>
              <a:off x="2748972" y="1818370"/>
              <a:ext cx="1263316" cy="529389"/>
              <a:chOff x="2230099" y="5417897"/>
              <a:chExt cx="1263316" cy="529389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230099" y="5417897"/>
                <a:ext cx="1263316" cy="529389"/>
              </a:xfrm>
              <a:prstGeom prst="rect">
                <a:avLst/>
              </a:prstGeom>
              <a:solidFill>
                <a:srgbClr val="FEE4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560072" y="5497925"/>
                <a:ext cx="686406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32bit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/>
                <p:cNvSpPr/>
                <p:nvPr/>
              </p:nvSpPr>
              <p:spPr>
                <a:xfrm>
                  <a:off x="2689621" y="1446886"/>
                  <a:ext cx="16685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:r>
                    <a:rPr lang="en-US" altLang="ko-KR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=</a:t>
                  </a:r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𝐴</m:t>
                          </m:r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6" name="직사각형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621" y="1446886"/>
                  <a:ext cx="166859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819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/>
              <p:cNvSpPr/>
              <p:nvPr/>
            </p:nvSpPr>
            <p:spPr>
              <a:xfrm>
                <a:off x="1310168" y="1431071"/>
                <a:ext cx="10727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𝐴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NH복고만화" panose="02020603020101020101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=</a:t>
                </a:r>
                <a:r>
                  <a: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7" name="직사각형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68" y="1431071"/>
                <a:ext cx="107270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3146135" y="3211353"/>
            <a:ext cx="1393114" cy="934985"/>
            <a:chOff x="5897827" y="1413372"/>
            <a:chExt cx="1393114" cy="934985"/>
          </a:xfrm>
        </p:grpSpPr>
        <p:grpSp>
          <p:nvGrpSpPr>
            <p:cNvPr id="61" name="그룹 60"/>
            <p:cNvGrpSpPr/>
            <p:nvPr/>
          </p:nvGrpSpPr>
          <p:grpSpPr>
            <a:xfrm>
              <a:off x="5897827" y="1818968"/>
              <a:ext cx="1263316" cy="529389"/>
              <a:chOff x="2230099" y="5417897"/>
              <a:chExt cx="1263316" cy="529389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2230099" y="5417897"/>
                <a:ext cx="1263316" cy="529389"/>
              </a:xfrm>
              <a:prstGeom prst="rect">
                <a:avLst/>
              </a:prstGeom>
              <a:solidFill>
                <a:srgbClr val="FEE4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560072" y="5497925"/>
                <a:ext cx="686406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32bit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/>
                <p:cNvSpPr/>
                <p:nvPr/>
              </p:nvSpPr>
              <p:spPr>
                <a:xfrm>
                  <a:off x="5961888" y="1413372"/>
                  <a:ext cx="132905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:r>
                    <a:rPr lang="en-US" altLang="ko-KR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=</a:t>
                  </a:r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64" name="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1888" y="1413372"/>
                  <a:ext cx="132905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4684203" y="3225531"/>
            <a:ext cx="1591789" cy="926403"/>
            <a:chOff x="7327517" y="1421954"/>
            <a:chExt cx="1591789" cy="926403"/>
          </a:xfrm>
        </p:grpSpPr>
        <p:grpSp>
          <p:nvGrpSpPr>
            <p:cNvPr id="58" name="그룹 57"/>
            <p:cNvGrpSpPr/>
            <p:nvPr/>
          </p:nvGrpSpPr>
          <p:grpSpPr>
            <a:xfrm>
              <a:off x="7327517" y="1818968"/>
              <a:ext cx="1263316" cy="529389"/>
              <a:chOff x="2230099" y="5417897"/>
              <a:chExt cx="1263316" cy="529389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2230099" y="5417897"/>
                <a:ext cx="1263316" cy="529389"/>
              </a:xfrm>
              <a:prstGeom prst="rect">
                <a:avLst/>
              </a:prstGeom>
              <a:solidFill>
                <a:srgbClr val="FEE4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560072" y="5497925"/>
                <a:ext cx="686406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32bit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/>
                <p:cNvSpPr/>
                <p:nvPr/>
              </p:nvSpPr>
              <p:spPr>
                <a:xfrm>
                  <a:off x="7442835" y="1421954"/>
                  <a:ext cx="14764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NH복고만화" panose="02020603020101020101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:r>
                    <a:rPr lang="en-US" altLang="ko-KR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=</a:t>
                  </a:r>
                  <a:r>
                    <a:rPr lang="ko-KR" altLang="en-US" dirty="0">
                      <a:solidFill>
                        <a:prstClr val="black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prstClr val="black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65" name="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835" y="1421954"/>
                  <a:ext cx="14764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직사각형 67"/>
          <p:cNvSpPr/>
          <p:nvPr/>
        </p:nvSpPr>
        <p:spPr>
          <a:xfrm>
            <a:off x="540605" y="1855856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39825" y="5278591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⑤</a:t>
            </a:r>
          </a:p>
        </p:txBody>
      </p:sp>
      <p:sp>
        <p:nvSpPr>
          <p:cNvPr id="84" name="자유형 83"/>
          <p:cNvSpPr/>
          <p:nvPr/>
        </p:nvSpPr>
        <p:spPr>
          <a:xfrm>
            <a:off x="1130426" y="4952986"/>
            <a:ext cx="2504885" cy="325605"/>
          </a:xfrm>
          <a:custGeom>
            <a:avLst/>
            <a:gdLst>
              <a:gd name="connsiteX0" fmla="*/ 1315041 w 2630083"/>
              <a:gd name="connsiteY0" fmla="*/ 0 h 310044"/>
              <a:gd name="connsiteX1" fmla="*/ 2625057 w 2630083"/>
              <a:gd name="connsiteY1" fmla="*/ 304369 h 310044"/>
              <a:gd name="connsiteX2" fmla="*/ 2630083 w 2630083"/>
              <a:gd name="connsiteY2" fmla="*/ 310044 h 310044"/>
              <a:gd name="connsiteX3" fmla="*/ 0 w 2630083"/>
              <a:gd name="connsiteY3" fmla="*/ 310044 h 310044"/>
              <a:gd name="connsiteX4" fmla="*/ 5026 w 2630083"/>
              <a:gd name="connsiteY4" fmla="*/ 304369 h 310044"/>
              <a:gd name="connsiteX5" fmla="*/ 1315041 w 2630083"/>
              <a:gd name="connsiteY5" fmla="*/ 0 h 31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0083" h="310044">
                <a:moveTo>
                  <a:pt x="1315041" y="0"/>
                </a:moveTo>
                <a:cubicBezTo>
                  <a:pt x="1903947" y="0"/>
                  <a:pt x="2409224" y="125504"/>
                  <a:pt x="2625057" y="304369"/>
                </a:cubicBezTo>
                <a:lnTo>
                  <a:pt x="2630083" y="310044"/>
                </a:lnTo>
                <a:lnTo>
                  <a:pt x="0" y="310044"/>
                </a:lnTo>
                <a:lnTo>
                  <a:pt x="5026" y="304369"/>
                </a:lnTo>
                <a:cubicBezTo>
                  <a:pt x="220858" y="125504"/>
                  <a:pt x="726136" y="0"/>
                  <a:pt x="1315041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2371058" y="5277554"/>
            <a:ext cx="1263316" cy="529389"/>
            <a:chOff x="2230099" y="5417897"/>
            <a:chExt cx="1263316" cy="529389"/>
          </a:xfrm>
        </p:grpSpPr>
        <p:sp>
          <p:nvSpPr>
            <p:cNvPr id="76" name="직사각형 75"/>
            <p:cNvSpPr/>
            <p:nvPr/>
          </p:nvSpPr>
          <p:spPr>
            <a:xfrm>
              <a:off x="2230099" y="5417897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560072" y="5497925"/>
              <a:ext cx="6864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13678" y="5277554"/>
            <a:ext cx="1263316" cy="529389"/>
            <a:chOff x="2230099" y="5417897"/>
            <a:chExt cx="1263316" cy="529389"/>
          </a:xfrm>
        </p:grpSpPr>
        <p:sp>
          <p:nvSpPr>
            <p:cNvPr id="79" name="직사각형 78"/>
            <p:cNvSpPr/>
            <p:nvPr/>
          </p:nvSpPr>
          <p:spPr>
            <a:xfrm>
              <a:off x="2230099" y="5417897"/>
              <a:ext cx="1263316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560072" y="5497925"/>
              <a:ext cx="6864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32bit</a:t>
              </a: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2046143" y="4731148"/>
            <a:ext cx="686406" cy="369332"/>
          </a:xfrm>
          <a:prstGeom prst="rect">
            <a:avLst/>
          </a:prstGeom>
          <a:solidFill>
            <a:srgbClr val="FFFCF3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64bit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7757045" y="4915814"/>
            <a:ext cx="8098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암호문</a:t>
            </a:r>
            <a:endParaRPr lang="en-US" altLang="ko-KR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5" name="오른쪽 화살표 104"/>
          <p:cNvSpPr/>
          <p:nvPr/>
        </p:nvSpPr>
        <p:spPr>
          <a:xfrm>
            <a:off x="4551028" y="5359731"/>
            <a:ext cx="621792" cy="386339"/>
          </a:xfrm>
          <a:prstGeom prst="rightArrow">
            <a:avLst/>
          </a:prstGeom>
          <a:solidFill>
            <a:srgbClr val="93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61888" y="5288693"/>
            <a:ext cx="2502568" cy="529389"/>
            <a:chOff x="1167860" y="5461944"/>
            <a:chExt cx="2502568" cy="529389"/>
          </a:xfrm>
        </p:grpSpPr>
        <p:sp>
          <p:nvSpPr>
            <p:cNvPr id="107" name="직사각형 106"/>
            <p:cNvSpPr/>
            <p:nvPr/>
          </p:nvSpPr>
          <p:spPr>
            <a:xfrm>
              <a:off x="1167860" y="5461944"/>
              <a:ext cx="2502568" cy="529389"/>
            </a:xfrm>
            <a:prstGeom prst="rect">
              <a:avLst/>
            </a:prstGeom>
            <a:solidFill>
              <a:srgbClr val="FEE4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035669" y="5541972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64bit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4357532" y="1264372"/>
            <a:ext cx="163057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spc="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. 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524732" y="1405355"/>
            <a:ext cx="2212554" cy="700087"/>
            <a:chOff x="3666752" y="2521744"/>
            <a:chExt cx="2212554" cy="700087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3666752" y="2521744"/>
              <a:ext cx="2212554" cy="700087"/>
            </a:xfrm>
            <a:prstGeom prst="wedgeRoundRectCallout">
              <a:avLst>
                <a:gd name="adj1" fmla="val -58932"/>
                <a:gd name="adj2" fmla="val 41071"/>
                <a:gd name="adj3" fmla="val 16667"/>
              </a:avLst>
            </a:prstGeom>
            <a:solidFill>
              <a:srgbClr val="1177B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23703" y="2682048"/>
              <a:ext cx="209865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앞 과정</a:t>
              </a:r>
              <a:r>
                <a:rPr lang="en-US" altLang="ko-KR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①</a:t>
              </a:r>
              <a:r>
                <a:rPr lang="en-US" altLang="ko-KR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~</a:t>
              </a:r>
              <a:r>
                <a:rPr lang="ko-KR" altLang="en-US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③</a:t>
              </a:r>
              <a:r>
                <a:rPr lang="en-US" altLang="ko-KR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 </a:t>
              </a:r>
              <a:r>
                <a:rPr lang="ko-KR" altLang="en-US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반복</a:t>
              </a:r>
              <a:endParaRPr lang="en-US" altLang="ko-KR" dirty="0">
                <a:solidFill>
                  <a:srgbClr val="E7E6E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851363" y="2928709"/>
            <a:ext cx="3424629" cy="1527705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23845" y="2784560"/>
            <a:ext cx="1767332" cy="324642"/>
          </a:xfrm>
          <a:prstGeom prst="roundRect">
            <a:avLst/>
          </a:prstGeom>
          <a:solidFill>
            <a:srgbClr val="1177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E7E6E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 </a:t>
            </a:r>
            <a:r>
              <a:rPr lang="en-US" altLang="ko-KR" sz="1600" dirty="0">
                <a:solidFill>
                  <a:srgbClr val="E7E6E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(n-1) </a:t>
            </a:r>
            <a:r>
              <a:rPr lang="ko-KR" altLang="en-US" sz="1600" dirty="0">
                <a:solidFill>
                  <a:srgbClr val="E7E6E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3808" y="343817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④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684203" y="3275685"/>
            <a:ext cx="1263316" cy="305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207792" y="2767270"/>
            <a:ext cx="2128270" cy="644154"/>
            <a:chOff x="3666752" y="2521744"/>
            <a:chExt cx="2212554" cy="700087"/>
          </a:xfrm>
          <a:solidFill>
            <a:srgbClr val="C00000"/>
          </a:solidFill>
        </p:grpSpPr>
        <p:sp>
          <p:nvSpPr>
            <p:cNvPr id="55" name="모서리가 둥근 사각형 설명선 54"/>
            <p:cNvSpPr/>
            <p:nvPr/>
          </p:nvSpPr>
          <p:spPr>
            <a:xfrm>
              <a:off x="3666752" y="2521744"/>
              <a:ext cx="2212554" cy="700087"/>
            </a:xfrm>
            <a:prstGeom prst="wedgeRoundRectCallout">
              <a:avLst>
                <a:gd name="adj1" fmla="val -58932"/>
                <a:gd name="adj2" fmla="val 41071"/>
                <a:gd name="adj3" fmla="val 16667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723703" y="2682048"/>
              <a:ext cx="2155603" cy="4014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XOR </a:t>
              </a:r>
              <a:r>
                <a:rPr lang="ko-KR" altLang="en-US" dirty="0">
                  <a:solidFill>
                    <a:srgbClr val="E7E6E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연산 하지 않음</a:t>
              </a:r>
              <a:endParaRPr lang="en-US" altLang="ko-KR" dirty="0">
                <a:solidFill>
                  <a:srgbClr val="E7E6E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73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06F5B-980F-4942-B6DA-01086B4F6011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BB2DD-5D99-4F40-AFFC-D3F2A4F81C6C}"/>
              </a:ext>
            </a:extLst>
          </p:cNvPr>
          <p:cNvSpPr txBox="1"/>
          <p:nvPr/>
        </p:nvSpPr>
        <p:spPr>
          <a:xfrm>
            <a:off x="565465" y="2736898"/>
            <a:ext cx="8013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Stateless</a:t>
            </a:r>
            <a:r>
              <a:rPr lang="ko-KR" altLang="en-US" sz="4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기반 </a:t>
            </a:r>
            <a:r>
              <a:rPr lang="en-US" altLang="ko-KR" sz="4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round key</a:t>
            </a:r>
            <a:r>
              <a:rPr lang="ko-KR" altLang="en-US" sz="4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사용하는 </a:t>
            </a:r>
            <a:endParaRPr lang="en-US" altLang="ko-KR" sz="4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 암호 알고리즘</a:t>
            </a:r>
            <a:endParaRPr lang="en-US" altLang="ko-KR" sz="4000" b="1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4000" b="1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4F03C-55C7-4EFF-B8C0-DBF76A1BD75F}"/>
              </a:ext>
            </a:extLst>
          </p:cNvPr>
          <p:cNvGrpSpPr/>
          <p:nvPr/>
        </p:nvGrpSpPr>
        <p:grpSpPr>
          <a:xfrm>
            <a:off x="6033369" y="4249410"/>
            <a:ext cx="2790063" cy="2109954"/>
            <a:chOff x="7634097" y="3337561"/>
            <a:chExt cx="4449699" cy="3319271"/>
          </a:xfrm>
        </p:grpSpPr>
        <p:pic>
          <p:nvPicPr>
            <p:cNvPr id="5" name="Picture 2" descr="ë¯¸ëì¸ì ëí ì´ë¯¸ì§ ê²ìê²°ê³¼">
              <a:extLst>
                <a:ext uri="{FF2B5EF4-FFF2-40B4-BE49-F238E27FC236}">
                  <a16:creationId xmlns:a16="http://schemas.microsoft.com/office/drawing/2014/main" id="{4564283C-DA26-4FB1-A01E-568B99254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4" b="14419"/>
            <a:stretch/>
          </p:blipFill>
          <p:spPr bwMode="auto">
            <a:xfrm>
              <a:off x="7634097" y="3520439"/>
              <a:ext cx="3622167" cy="313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BE2522-00EE-4F41-8DEC-C43A663F49B0}"/>
                </a:ext>
              </a:extLst>
            </p:cNvPr>
            <p:cNvGrpSpPr/>
            <p:nvPr/>
          </p:nvGrpSpPr>
          <p:grpSpPr>
            <a:xfrm>
              <a:off x="10428732" y="3416871"/>
              <a:ext cx="1655064" cy="1168845"/>
              <a:chOff x="5696711" y="508285"/>
              <a:chExt cx="1655064" cy="1168845"/>
            </a:xfrm>
          </p:grpSpPr>
          <p:sp>
            <p:nvSpPr>
              <p:cNvPr id="9" name="말풍선: 타원형 8">
                <a:extLst>
                  <a:ext uri="{FF2B5EF4-FFF2-40B4-BE49-F238E27FC236}">
                    <a16:creationId xmlns:a16="http://schemas.microsoft.com/office/drawing/2014/main" id="{7D9C3F2C-3286-4768-BD77-F870D7E1A225}"/>
                  </a:ext>
                </a:extLst>
              </p:cNvPr>
              <p:cNvSpPr/>
              <p:nvPr/>
            </p:nvSpPr>
            <p:spPr>
              <a:xfrm>
                <a:off x="5696711" y="557783"/>
                <a:ext cx="1655064" cy="1069848"/>
              </a:xfrm>
              <a:prstGeom prst="wedgeEllipseCallout">
                <a:avLst/>
              </a:prstGeom>
              <a:solidFill>
                <a:srgbClr val="FFEF5E"/>
              </a:solidFill>
              <a:ln>
                <a:solidFill>
                  <a:srgbClr val="FFEF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2C7ACD9-2398-40C3-9A33-C211D5194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0718052">
                <a:off x="6089132" y="508285"/>
                <a:ext cx="870222" cy="1168845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B9375A9B-7FA6-4926-826F-A2AABC2D64C8}"/>
                </a:ext>
              </a:extLst>
            </p:cNvPr>
            <p:cNvSpPr/>
            <p:nvPr/>
          </p:nvSpPr>
          <p:spPr>
            <a:xfrm>
              <a:off x="8344447" y="3337561"/>
              <a:ext cx="1655064" cy="1069848"/>
            </a:xfrm>
            <a:prstGeom prst="wedgeEllipseCallout">
              <a:avLst/>
            </a:prstGeom>
            <a:solidFill>
              <a:srgbClr val="3B5F84"/>
            </a:solidFill>
            <a:ln>
              <a:solidFill>
                <a:srgbClr val="3B5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8F8FDA-65B7-4B39-8692-7DC41D51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199399">
              <a:off x="8830645" y="3435496"/>
              <a:ext cx="744516" cy="973395"/>
            </a:xfrm>
            <a:prstGeom prst="rect">
              <a:avLst/>
            </a:prstGeom>
          </p:spPr>
        </p:pic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78EDF921-4E9F-4EBE-861D-4263CBBDF6CA}"/>
              </a:ext>
            </a:extLst>
          </p:cNvPr>
          <p:cNvSpPr/>
          <p:nvPr/>
        </p:nvSpPr>
        <p:spPr>
          <a:xfrm>
            <a:off x="2734505" y="155360"/>
            <a:ext cx="3851916" cy="741455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5B8EA7"/>
                </a:solidFill>
              </a:rPr>
              <a:t>C</a:t>
            </a:r>
            <a:r>
              <a:rPr lang="en-US" altLang="ko-KR" sz="4000" dirty="0">
                <a:solidFill>
                  <a:prstClr val="black"/>
                </a:solidFill>
              </a:rPr>
              <a:t>HAM</a:t>
            </a:r>
            <a:endParaRPr lang="ko-KR" altLang="en-US" sz="4000" dirty="0">
              <a:solidFill>
                <a:prstClr val="black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F3795E-42BE-48D1-A888-C93159322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0" y="252500"/>
            <a:ext cx="973801" cy="5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5ECDEC-1845-4802-8614-13AF4D97A7EF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852F9CDD-6E81-4C98-8C43-13F6D7C32DAF}"/>
              </a:ext>
            </a:extLst>
          </p:cNvPr>
          <p:cNvSpPr/>
          <p:nvPr/>
        </p:nvSpPr>
        <p:spPr>
          <a:xfrm>
            <a:off x="4845" y="280813"/>
            <a:ext cx="3463970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rgbClr val="5B8EA7"/>
                </a:solidFill>
              </a:rPr>
              <a:t>C</a:t>
            </a:r>
            <a:r>
              <a:rPr lang="en-US" altLang="ko-KR" sz="3000" dirty="0">
                <a:solidFill>
                  <a:prstClr val="black"/>
                </a:solidFill>
              </a:rPr>
              <a:t>HAM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5E527D-6A45-440C-9AE2-3478B9D35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427" y="377458"/>
            <a:ext cx="973801" cy="5021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7D2976-B614-4D32-BCC5-D918FA160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6" b="99697" l="10000" r="49141">
                        <a14:backgroundMark x1="31641" y1="93020" x2="31641" y2="93020"/>
                        <a14:backgroundMark x1="17188" y1="74962" x2="17188" y2="74962"/>
                        <a14:backgroundMark x1="21250" y1="10774" x2="21250" y2="10774"/>
                        <a14:backgroundMark x1="21484" y1="8649" x2="21484" y2="8649"/>
                        <a14:backgroundMark x1="34297" y1="8194" x2="34297" y2="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7353"/>
            <a:ext cx="3275493" cy="1686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C8497-B114-43B9-AFE4-69E93A79FF61}"/>
              </a:ext>
            </a:extLst>
          </p:cNvPr>
          <p:cNvSpPr txBox="1"/>
          <p:nvPr/>
        </p:nvSpPr>
        <p:spPr>
          <a:xfrm>
            <a:off x="806194" y="856051"/>
            <a:ext cx="823957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solidFill>
                <a:prstClr val="black"/>
              </a:solidFill>
            </a:endParaRPr>
          </a:p>
          <a:p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Stateless 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기법 </a:t>
            </a:r>
            <a:endParaRPr lang="en-US" altLang="ko-KR" sz="25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키의 상태를 저장하지 않는 기법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키 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(Round key) </a:t>
            </a: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</a:t>
            </a:r>
          </a:p>
          <a:p>
            <a:pPr algn="ctr"/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과정 중 키 덧셈 과정은 키의 변형된 형태를 더하는 과정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-&gt;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라운드 마다 더하는 키가 다름 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이를 </a:t>
            </a:r>
            <a:r>
              <a:rPr lang="ko-KR" altLang="en-US" sz="25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키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라고 함</a:t>
            </a:r>
          </a:p>
          <a:p>
            <a:endParaRPr lang="ko-KR" altLang="en-US" sz="2500" dirty="0">
              <a:solidFill>
                <a:prstClr val="black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D7706-B6F7-46BB-9AA7-48D9EBAC5119}"/>
              </a:ext>
            </a:extLst>
          </p:cNvPr>
          <p:cNvGrpSpPr/>
          <p:nvPr/>
        </p:nvGrpSpPr>
        <p:grpSpPr>
          <a:xfrm>
            <a:off x="2163621" y="4261595"/>
            <a:ext cx="5414843" cy="2267932"/>
            <a:chOff x="457913" y="4292372"/>
            <a:chExt cx="5414843" cy="226793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0EFC5E-3709-4C8B-B28D-7C44F922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45" y="4337460"/>
              <a:ext cx="1035995" cy="1035995"/>
            </a:xfrm>
            <a:prstGeom prst="rect">
              <a:avLst/>
            </a:prstGeom>
            <a:noFill/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8C0D6D-7EEF-4CDD-A084-2F20653A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692" y="4390838"/>
              <a:ext cx="1035995" cy="1035995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82E43F-BB8E-4387-8114-EC3375C1165E}"/>
                </a:ext>
              </a:extLst>
            </p:cNvPr>
            <p:cNvSpPr txBox="1"/>
            <p:nvPr/>
          </p:nvSpPr>
          <p:spPr>
            <a:xfrm>
              <a:off x="1665040" y="4544568"/>
              <a:ext cx="4435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prstClr val="black"/>
                  </a:solidFill>
                </a:rPr>
                <a:t>+</a:t>
              </a:r>
              <a:endParaRPr lang="ko-KR" altLang="en-US" sz="3000" b="1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324A5-1808-4BA6-9289-A5ED3BFFAA21}"/>
                </a:ext>
              </a:extLst>
            </p:cNvPr>
            <p:cNvSpPr txBox="1"/>
            <p:nvPr/>
          </p:nvSpPr>
          <p:spPr>
            <a:xfrm>
              <a:off x="3098880" y="4541882"/>
              <a:ext cx="4435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prstClr val="black"/>
                  </a:solidFill>
                </a:rPr>
                <a:t>=</a:t>
              </a:r>
              <a:endParaRPr lang="ko-KR" altLang="en-US" sz="3000" b="1" dirty="0">
                <a:solidFill>
                  <a:prstClr val="black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27A4762-FEA0-46E8-A469-88366509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814" y="4337460"/>
              <a:ext cx="1035995" cy="1035995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EC9189-B2B7-463E-B7FA-A4C96099622F}"/>
                </a:ext>
              </a:extLst>
            </p:cNvPr>
            <p:cNvSpPr txBox="1"/>
            <p:nvPr/>
          </p:nvSpPr>
          <p:spPr>
            <a:xfrm>
              <a:off x="4633823" y="4633517"/>
              <a:ext cx="1238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라운드 </a:t>
              </a:r>
              <a:r>
                <a:rPr lang="en-US" altLang="ko-KR" sz="20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FFDFF8F-B200-46E5-8EEC-6F3A88B5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13" y="5459883"/>
              <a:ext cx="1035995" cy="1035995"/>
            </a:xfrm>
            <a:prstGeom prst="rect">
              <a:avLst/>
            </a:prstGeom>
            <a:noFill/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9E35977-BE80-49AF-B16A-8D03835B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509" y="5524309"/>
              <a:ext cx="1035995" cy="1035995"/>
            </a:xfrm>
            <a:prstGeom prst="rect">
              <a:avLst/>
            </a:prstGeom>
            <a:noFill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AD793A-7EDC-4678-8ADA-8C060910971B}"/>
                </a:ext>
              </a:extLst>
            </p:cNvPr>
            <p:cNvSpPr txBox="1"/>
            <p:nvPr/>
          </p:nvSpPr>
          <p:spPr>
            <a:xfrm>
              <a:off x="1665039" y="5674872"/>
              <a:ext cx="4435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prstClr val="black"/>
                  </a:solidFill>
                </a:rPr>
                <a:t>+</a:t>
              </a:r>
              <a:endParaRPr lang="ko-KR" altLang="en-US" sz="3000" b="1" dirty="0">
                <a:solidFill>
                  <a:prstClr val="black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0DB87E-BC68-4316-84E1-FF8E78BC9D60}"/>
                </a:ext>
              </a:extLst>
            </p:cNvPr>
            <p:cNvSpPr txBox="1"/>
            <p:nvPr/>
          </p:nvSpPr>
          <p:spPr>
            <a:xfrm>
              <a:off x="3101636" y="5775917"/>
              <a:ext cx="4435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prstClr val="black"/>
                  </a:solidFill>
                </a:rPr>
                <a:t>=</a:t>
              </a:r>
              <a:endParaRPr lang="ko-KR" altLang="en-US" sz="3000" b="1" dirty="0">
                <a:solidFill>
                  <a:prstClr val="black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BDC1B07-9C06-4970-9826-B2D57213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146" y="5348983"/>
              <a:ext cx="1035995" cy="1035995"/>
            </a:xfrm>
            <a:prstGeom prst="rect">
              <a:avLst/>
            </a:prstGeom>
            <a:noFill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988A77-3A64-4476-965F-2A90C7D2B5EE}"/>
                </a:ext>
              </a:extLst>
            </p:cNvPr>
            <p:cNvSpPr txBox="1"/>
            <p:nvPr/>
          </p:nvSpPr>
          <p:spPr>
            <a:xfrm>
              <a:off x="4633822" y="5657892"/>
              <a:ext cx="1238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라운드 </a:t>
              </a:r>
              <a:r>
                <a:rPr lang="en-US" altLang="ko-KR" sz="20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0683AE5-D980-424E-9E1E-A01A5121C0F2}"/>
                </a:ext>
              </a:extLst>
            </p:cNvPr>
            <p:cNvSpPr/>
            <p:nvPr/>
          </p:nvSpPr>
          <p:spPr>
            <a:xfrm>
              <a:off x="2029163" y="4292372"/>
              <a:ext cx="1009800" cy="10359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C0613F2-4A0F-4544-AA86-0444ED4D3F5E}"/>
                </a:ext>
              </a:extLst>
            </p:cNvPr>
            <p:cNvSpPr/>
            <p:nvPr/>
          </p:nvSpPr>
          <p:spPr>
            <a:xfrm>
              <a:off x="2048396" y="5508851"/>
              <a:ext cx="1009800" cy="103599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1A0D1AF-2224-45EF-A166-4086460102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524269" y="1334854"/>
            <a:ext cx="274118" cy="2798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524268" y="2464177"/>
            <a:ext cx="274118" cy="2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①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1008685" y="2104641"/>
            <a:ext cx="71976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AutoNum type="circleNumDbPlain"/>
            </a:pP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키 상태를 업데이트 하지 않아도 되는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매우 간단한 키 스케줄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하드웨어에서 암호 구현 시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플립플롭의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 줄이는 것을 도와줌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DD417-FCCE-4C2C-A894-CE628D0E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4052" y="4884084"/>
            <a:ext cx="2427989" cy="17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702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D036E86C-5DF0-410C-91BF-E23F759680C2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①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A5C071A9-CD36-4CC1-A8A5-BDC397722CB1}"/>
              </a:ext>
            </a:extLst>
          </p:cNvPr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BEA94-E0F1-420C-90A5-0471F9CE821A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EE288-3E38-426A-86C1-B3B9C676C9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15FA8-6393-4D56-A9F6-8DBBA2364A2F}"/>
              </a:ext>
            </a:extLst>
          </p:cNvPr>
          <p:cNvSpPr txBox="1"/>
          <p:nvPr/>
        </p:nvSpPr>
        <p:spPr>
          <a:xfrm>
            <a:off x="873685" y="1280899"/>
            <a:ext cx="8160587" cy="248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 스케줄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(stateless-on-the-fly 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endParaRPr lang="en-US" altLang="ko-KR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지정된 비밀 키에서 원형 키를 계산하는 절차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다른 블록 암호</a:t>
            </a:r>
            <a:r>
              <a:rPr lang="en-US" altLang="ko-KR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(ex. AES </a:t>
            </a:r>
            <a:r>
              <a:rPr lang="ko-KR" altLang="en-US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</a:t>
            </a:r>
            <a:r>
              <a:rPr lang="en-US" altLang="ko-KR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현 </a:t>
            </a:r>
            <a:r>
              <a:rPr lang="ko-KR" altLang="en-US" sz="250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키상태에서</a:t>
            </a:r>
            <a:r>
              <a:rPr lang="ko-KR" altLang="en-US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각각의 </a:t>
            </a:r>
            <a:endParaRPr lang="en-US" altLang="ko-KR" sz="250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50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라운드 키를 계산하고 키 상태를 업데이트하는 함수로 구성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12E73-B637-41E6-A0FD-FBF5CA492C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5" t="11609" r="2758" b="50000"/>
          <a:stretch/>
        </p:blipFill>
        <p:spPr>
          <a:xfrm>
            <a:off x="500518" y="1349048"/>
            <a:ext cx="325184" cy="327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AD7D1-0336-4A21-B4C1-28765D303D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5" t="11609" r="2758" b="50000"/>
          <a:stretch/>
        </p:blipFill>
        <p:spPr>
          <a:xfrm>
            <a:off x="558413" y="3639551"/>
            <a:ext cx="325184" cy="327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FBE152-E87D-463A-A284-4FB7D1697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67" y="5193805"/>
            <a:ext cx="2391893" cy="1458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15FA8-6393-4D56-A9F6-8DBBA2364A2F}"/>
              </a:ext>
            </a:extLst>
          </p:cNvPr>
          <p:cNvSpPr txBox="1"/>
          <p:nvPr/>
        </p:nvSpPr>
        <p:spPr>
          <a:xfrm>
            <a:off x="904805" y="3558270"/>
            <a:ext cx="771190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플립플롭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(Flip-Flop) </a:t>
            </a:r>
          </a:p>
          <a:p>
            <a:endParaRPr lang="en-US" altLang="ko-KR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- 1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비트의 정보를 보관</a:t>
            </a: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유지할 수 있는 회로</a:t>
            </a: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이전 상태를 계속 유지하여 저장</a:t>
            </a:r>
          </a:p>
        </p:txBody>
      </p:sp>
    </p:spTree>
    <p:extLst>
      <p:ext uri="{BB962C8B-B14F-4D97-AF65-F5344CB8AC3E}">
        <p14:creationId xmlns:p14="http://schemas.microsoft.com/office/powerpoint/2010/main" val="197213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543F51-27F5-4A23-AF6C-D73A1388501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D0E45C93-271A-47FF-BF8D-910EDB1F9A02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②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3373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16BE95-84A8-44E0-975C-D186A4D0A8E9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284D-473F-4486-BB3B-B85217F9A502}"/>
              </a:ext>
            </a:extLst>
          </p:cNvPr>
          <p:cNvSpPr txBox="1"/>
          <p:nvPr/>
        </p:nvSpPr>
        <p:spPr>
          <a:xfrm>
            <a:off x="1223293" y="2292685"/>
            <a:ext cx="72428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prstClr val="black"/>
                </a:solidFill>
              </a:rPr>
              <a:t>②</a:t>
            </a:r>
            <a:r>
              <a:rPr lang="ko-KR" altLang="en-US" sz="3200" b="1" dirty="0">
                <a:solidFill>
                  <a:prstClr val="black"/>
                </a:solidFill>
              </a:rPr>
              <a:t> </a:t>
            </a: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회전 수보다 라운드 키의 수가 매우 적음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3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키를 저장하는 메모리 수를 줄여줌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04CCA4-FFEC-4EFE-8C43-D9690A03DAC5}"/>
              </a:ext>
            </a:extLst>
          </p:cNvPr>
          <p:cNvGrpSpPr/>
          <p:nvPr/>
        </p:nvGrpSpPr>
        <p:grpSpPr>
          <a:xfrm>
            <a:off x="4030915" y="3858706"/>
            <a:ext cx="3499719" cy="2685894"/>
            <a:chOff x="2831338" y="3929848"/>
            <a:chExt cx="3499719" cy="268589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0A4F0F2-C37C-4BD0-984C-50B4296A8EF5}"/>
                </a:ext>
              </a:extLst>
            </p:cNvPr>
            <p:cNvGrpSpPr/>
            <p:nvPr/>
          </p:nvGrpSpPr>
          <p:grpSpPr>
            <a:xfrm>
              <a:off x="2831338" y="3929848"/>
              <a:ext cx="3481324" cy="2685894"/>
              <a:chOff x="2490901" y="4004741"/>
              <a:chExt cx="2887710" cy="22332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C3EE41F-8411-4EC5-B915-8DF99124D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901" y="4004741"/>
                <a:ext cx="2887710" cy="223324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7AB28D0-CF57-4B11-B83F-1BA0674837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219"/>
              <a:stretch/>
            </p:blipFill>
            <p:spPr>
              <a:xfrm rot="20930978">
                <a:off x="2894174" y="4396629"/>
                <a:ext cx="2066723" cy="779178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F0C3FD-5C7A-4482-807F-763172C71A59}"/>
                </a:ext>
              </a:extLst>
            </p:cNvPr>
            <p:cNvSpPr txBox="1"/>
            <p:nvPr/>
          </p:nvSpPr>
          <p:spPr>
            <a:xfrm rot="21292619">
              <a:off x="4406567" y="5612799"/>
              <a:ext cx="192449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메모리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3B1C3BB-EBE5-4D66-9ED8-AEC0457DB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45" t="38964" r="64220"/>
          <a:stretch/>
        </p:blipFill>
        <p:spPr>
          <a:xfrm>
            <a:off x="2049853" y="4076467"/>
            <a:ext cx="1981062" cy="23639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3778FD-9794-4F05-8C7D-CBC616097C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6706">
            <a:off x="1769698" y="4619056"/>
            <a:ext cx="1035995" cy="1035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63584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BC0880-EAB5-4F46-B3D8-B60437FB88DB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6C31CFF-ED58-4253-B223-58CBB95A15B6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③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5505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54CC78-93CE-40FF-B52B-607637C3EB58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A175A-A72B-497D-BA00-C54B5BEB0CFE}"/>
              </a:ext>
            </a:extLst>
          </p:cNvPr>
          <p:cNvSpPr txBox="1"/>
          <p:nvPr/>
        </p:nvSpPr>
        <p:spPr>
          <a:xfrm>
            <a:off x="868232" y="2433636"/>
            <a:ext cx="74470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③ 부호 매김은 두 개의 타입을 사용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</a:t>
            </a: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</a:t>
            </a:r>
            <a:r>
              <a:rPr lang="en-US" altLang="ko-KR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8</a:t>
            </a: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</a:t>
            </a:r>
            <a:r>
              <a:rPr lang="en-US" altLang="ko-KR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endParaRPr lang="en-US" altLang="ko-KR" sz="3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- 8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 </a:t>
            </a: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AVR </a:t>
            </a:r>
            <a:r>
              <a:rPr lang="ko-KR" altLang="en-US" sz="25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마이크로콘트롤러의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연산 숫자를 줄여줌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0D70C-9413-45E4-81AB-3658666D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668" y="5007005"/>
            <a:ext cx="1576979" cy="15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773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순서도: 대체 처리 30"/>
          <p:cNvSpPr/>
          <p:nvPr/>
        </p:nvSpPr>
        <p:spPr>
          <a:xfrm>
            <a:off x="-243068" y="301322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88220-CFCE-451D-8E9B-68BB66BF1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19238-E0B2-45F3-928A-32B8B0789D5D}"/>
              </a:ext>
            </a:extLst>
          </p:cNvPr>
          <p:cNvSpPr txBox="1"/>
          <p:nvPr/>
        </p:nvSpPr>
        <p:spPr>
          <a:xfrm>
            <a:off x="808631" y="275347"/>
            <a:ext cx="19036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목적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D6C443-A295-4AD7-B84D-FA33544445FB}"/>
              </a:ext>
            </a:extLst>
          </p:cNvPr>
          <p:cNvGrpSpPr/>
          <p:nvPr/>
        </p:nvGrpSpPr>
        <p:grpSpPr>
          <a:xfrm>
            <a:off x="260344" y="1763097"/>
            <a:ext cx="2591361" cy="3048588"/>
            <a:chOff x="694308" y="2192320"/>
            <a:chExt cx="2404000" cy="30485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3DDEE69-7935-4F5F-802D-8C08FA6E5091}"/>
                </a:ext>
              </a:extLst>
            </p:cNvPr>
            <p:cNvGrpSpPr/>
            <p:nvPr/>
          </p:nvGrpSpPr>
          <p:grpSpPr>
            <a:xfrm>
              <a:off x="1142360" y="2192320"/>
              <a:ext cx="1531363" cy="2147886"/>
              <a:chOff x="1346548" y="2307734"/>
              <a:chExt cx="1531363" cy="214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5313D-C79D-4121-83E0-D605F27C27FF}"/>
                  </a:ext>
                </a:extLst>
              </p:cNvPr>
              <p:cNvSpPr txBox="1"/>
              <p:nvPr/>
            </p:nvSpPr>
            <p:spPr>
              <a:xfrm>
                <a:off x="1579003" y="2307734"/>
                <a:ext cx="12989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prstClr val="black"/>
                    </a:solidFill>
                    <a:ea typeface="PNH복고만화" panose="02020603020101020101"/>
                  </a:rPr>
                  <a:t>Korea</a:t>
                </a:r>
                <a:endParaRPr lang="ko-KR" altLang="en-US" sz="3000" b="1" dirty="0">
                  <a:solidFill>
                    <a:prstClr val="black"/>
                  </a:solidFill>
                  <a:ea typeface="PNH복고만화" panose="02020603020101020101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5A763C2-EFB9-4932-AF29-57B09A07A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=""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1346548" y="2861732"/>
                <a:ext cx="1477473" cy="159388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CBC3E3-0BAF-43E6-A7AD-9A8977A8C43F}"/>
                </a:ext>
              </a:extLst>
            </p:cNvPr>
            <p:cNvSpPr txBox="1"/>
            <p:nvPr/>
          </p:nvSpPr>
          <p:spPr>
            <a:xfrm>
              <a:off x="694308" y="4533022"/>
              <a:ext cx="240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prstClr val="black"/>
                  </a:solidFill>
                  <a:ea typeface="PNH복고만화" panose="02020603020101020101"/>
                </a:rPr>
                <a:t>다수의 </a:t>
              </a:r>
              <a:r>
                <a:rPr lang="ko-KR" altLang="en-US" sz="2000" dirty="0" smtClean="0">
                  <a:solidFill>
                    <a:prstClr val="black"/>
                  </a:solidFill>
                  <a:ea typeface="PNH복고만화" panose="02020603020101020101"/>
                </a:rPr>
                <a:t>국산</a:t>
              </a:r>
              <a:endParaRPr lang="en-US" altLang="ko-KR" sz="2000" dirty="0" smtClean="0">
                <a:solidFill>
                  <a:prstClr val="black"/>
                </a:solidFill>
                <a:ea typeface="PNH복고만화" panose="02020603020101020101"/>
              </a:endParaRPr>
            </a:p>
            <a:p>
              <a:pPr algn="ctr"/>
              <a:r>
                <a:rPr lang="ko-KR" altLang="en-US" sz="2000" dirty="0" smtClean="0">
                  <a:solidFill>
                    <a:prstClr val="black"/>
                  </a:solidFill>
                  <a:ea typeface="PNH복고만화" panose="02020603020101020101"/>
                </a:rPr>
                <a:t>경량블록암호 존재함</a:t>
              </a:r>
              <a:endParaRPr lang="ko-KR" altLang="en-US" sz="2000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3FF8F2-C287-46ED-9594-FCC08D81D978}"/>
              </a:ext>
            </a:extLst>
          </p:cNvPr>
          <p:cNvGrpSpPr/>
          <p:nvPr/>
        </p:nvGrpSpPr>
        <p:grpSpPr>
          <a:xfrm>
            <a:off x="6437391" y="1881061"/>
            <a:ext cx="2314881" cy="3007400"/>
            <a:chOff x="3358238" y="2568421"/>
            <a:chExt cx="2314881" cy="3007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3CC179-784C-4C85-9883-C588CD4BEC26}"/>
                </a:ext>
              </a:extLst>
            </p:cNvPr>
            <p:cNvGrpSpPr/>
            <p:nvPr/>
          </p:nvGrpSpPr>
          <p:grpSpPr>
            <a:xfrm>
              <a:off x="3833985" y="2568421"/>
              <a:ext cx="1389582" cy="1721158"/>
              <a:chOff x="3620923" y="2668849"/>
              <a:chExt cx="1389582" cy="172115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6B81780-F7F2-4600-8B6F-D42942E30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70648" y="2668849"/>
                <a:ext cx="663939" cy="85669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C1115A6-31D3-474F-8509-071A856FA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0923" y="3533312"/>
                <a:ext cx="663939" cy="85669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C687FDB-C823-474E-B9F0-F4992DAEF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46566" y="3517776"/>
                <a:ext cx="663939" cy="856695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C4841C-FBF1-418E-94CA-D0DA20B276E8}"/>
                </a:ext>
              </a:extLst>
            </p:cNvPr>
            <p:cNvSpPr txBox="1"/>
            <p:nvPr/>
          </p:nvSpPr>
          <p:spPr>
            <a:xfrm>
              <a:off x="3358238" y="4560158"/>
              <a:ext cx="23148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prstClr val="black"/>
                  </a:solidFill>
                  <a:ea typeface="PNH복고만화" panose="02020603020101020101"/>
                </a:rPr>
                <a:t>중</a:t>
              </a:r>
              <a:r>
                <a:rPr lang="en-US" altLang="ko-KR" sz="2000" dirty="0">
                  <a:solidFill>
                    <a:prstClr val="black"/>
                  </a:solidFill>
                  <a:ea typeface="PNH복고만화" panose="02020603020101020101"/>
                </a:rPr>
                <a:t>·</a:t>
              </a:r>
              <a:r>
                <a:rPr lang="ko-KR" altLang="en-US" sz="2000" dirty="0" smtClean="0">
                  <a:solidFill>
                    <a:prstClr val="black"/>
                  </a:solidFill>
                  <a:ea typeface="PNH복고만화" panose="02020603020101020101"/>
                </a:rPr>
                <a:t>고등학생들을 위한 경량블록암호 관련    자료가 없음</a:t>
              </a:r>
              <a:endParaRPr lang="ko-KR" altLang="en-US" sz="2000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00BE49-5330-4FE1-A2E0-E043ABB8492D}"/>
              </a:ext>
            </a:extLst>
          </p:cNvPr>
          <p:cNvGrpSpPr/>
          <p:nvPr/>
        </p:nvGrpSpPr>
        <p:grpSpPr>
          <a:xfrm>
            <a:off x="3397445" y="1738668"/>
            <a:ext cx="2384655" cy="3073017"/>
            <a:chOff x="6096027" y="2129711"/>
            <a:chExt cx="2384655" cy="307301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7801CEE-4609-4032-A23F-D0F58549E72E}"/>
                </a:ext>
              </a:extLst>
            </p:cNvPr>
            <p:cNvGrpSpPr/>
            <p:nvPr/>
          </p:nvGrpSpPr>
          <p:grpSpPr>
            <a:xfrm>
              <a:off x="6254794" y="2129711"/>
              <a:ext cx="1865157" cy="2144332"/>
              <a:chOff x="6086114" y="2129711"/>
              <a:chExt cx="1865157" cy="214433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18E0B1C-706C-49FB-B2E4-A6A15094A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114" y="3624133"/>
                <a:ext cx="499618" cy="64991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69537E1-CBA9-4255-9B8F-21713A239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5194" y="3624133"/>
                <a:ext cx="499618" cy="64991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CA026F9-D9F6-4340-98FC-D2519496E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653" y="3624133"/>
                <a:ext cx="499618" cy="649910"/>
              </a:xfrm>
              <a:prstGeom prst="rect">
                <a:avLst/>
              </a:prstGeom>
            </p:spPr>
          </p:pic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395AF38-DA0D-4DAB-B32A-7824D4B9FCA3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V="1">
                <a:off x="6335923" y="2867487"/>
                <a:ext cx="299338" cy="7566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339015C-600A-4273-B29F-9B641B85BE26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V="1">
                <a:off x="7015003" y="2996768"/>
                <a:ext cx="0" cy="6273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DC8FC88-1424-4B60-9C6D-24967561019B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H="1" flipV="1">
                <a:off x="7451653" y="2890865"/>
                <a:ext cx="249809" cy="7332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5B23CB-CEF8-4DDF-A987-1A64A2D24AB4}"/>
                  </a:ext>
                </a:extLst>
              </p:cNvPr>
              <p:cNvSpPr txBox="1"/>
              <p:nvPr/>
            </p:nvSpPr>
            <p:spPr>
              <a:xfrm>
                <a:off x="6799825" y="2129711"/>
                <a:ext cx="4649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0" b="1" dirty="0">
                    <a:solidFill>
                      <a:prstClr val="black"/>
                    </a:solidFill>
                    <a:ea typeface="PNH복고만화" panose="02020603020101020101"/>
                  </a:rPr>
                  <a:t>?</a:t>
                </a:r>
                <a:endParaRPr lang="ko-KR" altLang="en-US" sz="5000" b="1" dirty="0">
                  <a:solidFill>
                    <a:prstClr val="black"/>
                  </a:solidFill>
                  <a:ea typeface="PNH복고만화" panose="02020603020101020101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BFF111-1820-4661-9802-CA031E351FFE}"/>
                </a:ext>
              </a:extLst>
            </p:cNvPr>
            <p:cNvSpPr txBox="1"/>
            <p:nvPr/>
          </p:nvSpPr>
          <p:spPr>
            <a:xfrm>
              <a:off x="6096027" y="4494842"/>
              <a:ext cx="2384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prstClr val="black"/>
                  </a:solidFill>
                  <a:ea typeface="PNH복고만화" panose="02020603020101020101"/>
                </a:rPr>
                <a:t>경량블록암호와 관련된 자료가 분산되어 있음</a:t>
              </a:r>
              <a:endParaRPr lang="ko-KR" altLang="en-US" sz="2000" dirty="0">
                <a:solidFill>
                  <a:prstClr val="black"/>
                </a:solidFill>
                <a:ea typeface="PNH복고만화" panose="02020603020101020101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298FBD-FA5C-42D0-A4A2-5447602E2377}"/>
              </a:ext>
            </a:extLst>
          </p:cNvPr>
          <p:cNvCxnSpPr/>
          <p:nvPr/>
        </p:nvCxnSpPr>
        <p:spPr>
          <a:xfrm>
            <a:off x="2991084" y="1637555"/>
            <a:ext cx="0" cy="31910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2375E5B-A535-4B5A-BA5C-EF081FA57492}"/>
              </a:ext>
            </a:extLst>
          </p:cNvPr>
          <p:cNvCxnSpPr/>
          <p:nvPr/>
        </p:nvCxnSpPr>
        <p:spPr>
          <a:xfrm>
            <a:off x="6060858" y="1637555"/>
            <a:ext cx="0" cy="31910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C1CDA8-FEA3-4597-972F-4504C31E2205}"/>
              </a:ext>
            </a:extLst>
          </p:cNvPr>
          <p:cNvSpPr txBox="1"/>
          <p:nvPr/>
        </p:nvSpPr>
        <p:spPr>
          <a:xfrm>
            <a:off x="1392619" y="5773641"/>
            <a:ext cx="639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ea typeface="PNH복고만화" panose="02020603020101020101"/>
              </a:rPr>
              <a:t>중</a:t>
            </a:r>
            <a:r>
              <a:rPr lang="en-US" altLang="ko-KR" sz="2000" dirty="0">
                <a:solidFill>
                  <a:prstClr val="black"/>
                </a:solidFill>
                <a:ea typeface="PNH복고만화" panose="02020603020101020101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ea typeface="PNH복고만화" panose="02020603020101020101"/>
              </a:rPr>
              <a:t>고등학생들을 위한 국산 </a:t>
            </a:r>
            <a:r>
              <a:rPr lang="ko-KR" altLang="en-US" sz="2000" dirty="0" smtClean="0">
                <a:solidFill>
                  <a:prstClr val="black"/>
                </a:solidFill>
                <a:ea typeface="PNH복고만화" panose="02020603020101020101"/>
              </a:rPr>
              <a:t>경량블록암호 </a:t>
            </a:r>
            <a:r>
              <a:rPr lang="ko-KR" altLang="en-US" sz="2000" dirty="0">
                <a:solidFill>
                  <a:prstClr val="black"/>
                </a:solidFill>
                <a:ea typeface="PNH복고만화" panose="02020603020101020101"/>
              </a:rPr>
              <a:t>학습 자료의</a:t>
            </a:r>
            <a:r>
              <a:rPr lang="en-US" altLang="ko-KR" sz="2000" dirty="0">
                <a:solidFill>
                  <a:prstClr val="black"/>
                </a:solidFill>
                <a:ea typeface="PNH복고만화" panose="02020603020101020101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PNH복고만화" panose="02020603020101020101"/>
              </a:rPr>
              <a:t>필요성 느낌</a:t>
            </a:r>
            <a:endParaRPr lang="en-US" altLang="ko-KR" sz="2000" dirty="0">
              <a:solidFill>
                <a:prstClr val="black"/>
              </a:solidFill>
              <a:ea typeface="PNH복고만화" panose="02020603020101020101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A7E7BD2-923C-4C1D-9DE9-28747EC95233}"/>
              </a:ext>
            </a:extLst>
          </p:cNvPr>
          <p:cNvSpPr/>
          <p:nvPr/>
        </p:nvSpPr>
        <p:spPr>
          <a:xfrm>
            <a:off x="3889820" y="4977658"/>
            <a:ext cx="1364360" cy="56648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5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7CDA6013-B2D6-4ADC-9DD6-1D79FCF53856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③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3979DF7-3CF0-4EF7-8221-B0A5BB6812E1}"/>
              </a:ext>
            </a:extLst>
          </p:cNvPr>
          <p:cNvSpPr/>
          <p:nvPr/>
        </p:nvSpPr>
        <p:spPr>
          <a:xfrm>
            <a:off x="5505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290AB-1A6C-48C9-B8E4-F075C586E0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496EB-6DE0-402A-99D3-1F5D1981B149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CAE-CCD2-4D41-BE79-C741598FD1DF}"/>
              </a:ext>
            </a:extLst>
          </p:cNvPr>
          <p:cNvSpPr txBox="1"/>
          <p:nvPr/>
        </p:nvSpPr>
        <p:spPr>
          <a:xfrm>
            <a:off x="514431" y="3802289"/>
            <a:ext cx="659424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AVR</a:t>
            </a:r>
            <a:r>
              <a:rPr lang="en-US" altLang="ko-KR" sz="2800" b="1" dirty="0">
                <a:solidFill>
                  <a:prstClr val="black"/>
                </a:solidFill>
              </a:rPr>
              <a:t>(Automatic Voltage Regulator) MCU</a:t>
            </a: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- 8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 제어용 마이크로프로세서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E8ACD7-C5BC-4A44-8E9E-C5EB901A32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495" y="3753556"/>
            <a:ext cx="1455674" cy="1576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D7EA3-5EE8-4556-A9D4-6085598C4604}"/>
              </a:ext>
            </a:extLst>
          </p:cNvPr>
          <p:cNvSpPr txBox="1"/>
          <p:nvPr/>
        </p:nvSpPr>
        <p:spPr>
          <a:xfrm>
            <a:off x="669256" y="1496438"/>
            <a:ext cx="7060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5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마이크로컨트롤러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(MCU : Micro Controller Unit)</a:t>
            </a:r>
          </a:p>
          <a:p>
            <a:endParaRPr lang="en-US" altLang="ko-KR" sz="25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지능화와 소형화를 위하여 마이크로 프로세서에 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메모리와 각종 주변장치들을 함께 집적하여 넣은 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1A89EC-E149-4EBF-A0AB-5B6BE192EC99}"/>
              </a:ext>
            </a:extLst>
          </p:cNvPr>
          <p:cNvGrpSpPr/>
          <p:nvPr/>
        </p:nvGrpSpPr>
        <p:grpSpPr>
          <a:xfrm>
            <a:off x="7062838" y="1049132"/>
            <a:ext cx="2269639" cy="2120204"/>
            <a:chOff x="1066623" y="4084377"/>
            <a:chExt cx="3104388" cy="31043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874182-289E-4CD7-A43D-4E7F0A6A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204174">
              <a:off x="1066623" y="4084377"/>
              <a:ext cx="3104388" cy="31043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A556C8-750D-46CE-BB87-5CF6BA36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2305" y="4914940"/>
              <a:ext cx="445199" cy="3834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C8EA01-95EB-4916-B308-231EB04FC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2354" y="4914940"/>
              <a:ext cx="723814" cy="6606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4ECE77-1EED-4DE8-8AC4-BB8D25BD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414" b="14104"/>
            <a:stretch/>
          </p:blipFill>
          <p:spPr>
            <a:xfrm>
              <a:off x="2472354" y="5617680"/>
              <a:ext cx="723814" cy="60674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97C54F-5766-461E-B345-43DD142B9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043" y="5416415"/>
              <a:ext cx="487722" cy="83879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BBFDBA2-41C2-485D-85D4-1E0B96B22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8" t="9474" r="72936" b="51011"/>
          <a:stretch/>
        </p:blipFill>
        <p:spPr>
          <a:xfrm>
            <a:off x="288186" y="1572168"/>
            <a:ext cx="435428" cy="3335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68D6F8-EC85-48E0-9D42-691F2CC0314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8" t="9474" r="72936" b="51011"/>
          <a:stretch/>
        </p:blipFill>
        <p:spPr>
          <a:xfrm>
            <a:off x="288186" y="3885431"/>
            <a:ext cx="435428" cy="3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7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2C302-37C0-44B6-9602-CE4C6E0FED9D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D9E4141-1AF7-44F5-A1EC-C45BFE974F65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④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D9071-18CC-4E22-BC73-BAA9C351C0F6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4AA16-83D2-4778-9AC1-BE79734A44F1}"/>
              </a:ext>
            </a:extLst>
          </p:cNvPr>
          <p:cNvSpPr txBox="1"/>
          <p:nvPr/>
        </p:nvSpPr>
        <p:spPr>
          <a:xfrm>
            <a:off x="1155402" y="1933522"/>
            <a:ext cx="71008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④ 슬라이드 공격과 회전식 공격을 막기 위해 랜덤 값 대신에 </a:t>
            </a:r>
            <a:r>
              <a:rPr lang="ko-KR" altLang="en-US" sz="3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인덱스</a:t>
            </a: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</a:t>
            </a:r>
            <a:r>
              <a:rPr lang="ko-KR" altLang="en-US" sz="3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이용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인덱스를 통해 </a:t>
            </a:r>
            <a:r>
              <a:rPr lang="en-US" altLang="ko-KR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</a:t>
            </a:r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 라운드에서는 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5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같은 비밀키를 사용하지 못하도록 조정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A1EB6CD1-CCAE-4ACC-BE14-014EC12F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81" y="-62143"/>
            <a:ext cx="1870844" cy="21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92B7AC-9FDE-4979-8C26-A693C8C68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0" y="4602921"/>
            <a:ext cx="4343478" cy="18733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F8C1661-68B4-45B2-9DCB-DB4358E6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88" y="4191882"/>
            <a:ext cx="4047380" cy="21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5145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F0F3B1-2953-46DE-BC08-1AF05F775B7D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E4CA1477-F3FC-4A36-8999-60A88C6098FB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④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CD10C954-AB4A-4974-8A74-11D48ADDC090}"/>
              </a:ext>
            </a:extLst>
          </p:cNvPr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665AD-6287-4628-B406-F2D726EB3920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F1C99-115C-4508-9C82-9948658DB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5394A-3548-406B-804C-030E78069D83}"/>
              </a:ext>
            </a:extLst>
          </p:cNvPr>
          <p:cNvSpPr txBox="1"/>
          <p:nvPr/>
        </p:nvSpPr>
        <p:spPr>
          <a:xfrm>
            <a:off x="755362" y="947353"/>
            <a:ext cx="78491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슬라이드 공격 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3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일반적인 생각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취약한 암호라도 라운드 수를 늘려 차이를 막을 수 있다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r>
              <a:rPr lang="en-US" altLang="ko-KR" sz="3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다루기 위해 고안된 공격의 한 형태</a:t>
            </a:r>
            <a:endParaRPr lang="en-US" altLang="ko-KR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3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8D76A7-D08B-4478-B2DE-41A7266343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8759" r="26048" b="50242"/>
          <a:stretch/>
        </p:blipFill>
        <p:spPr>
          <a:xfrm>
            <a:off x="404469" y="1024269"/>
            <a:ext cx="375847" cy="378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B7C105-0EA3-49BE-B4A2-9E852B75D6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1" t="8759" r="26048" b="50242"/>
          <a:stretch/>
        </p:blipFill>
        <p:spPr>
          <a:xfrm>
            <a:off x="404469" y="3776162"/>
            <a:ext cx="375847" cy="378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EC39B-7B93-45B6-A1F7-06C72E9A6B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rcRect t="5229" b="27282"/>
          <a:stretch/>
        </p:blipFill>
        <p:spPr>
          <a:xfrm>
            <a:off x="165808" y="5017945"/>
            <a:ext cx="1682015" cy="1615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5394A-3548-406B-804C-030E78069D83}"/>
              </a:ext>
            </a:extLst>
          </p:cNvPr>
          <p:cNvSpPr txBox="1"/>
          <p:nvPr/>
        </p:nvSpPr>
        <p:spPr>
          <a:xfrm>
            <a:off x="780316" y="3713953"/>
            <a:ext cx="7559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회전식 공격</a:t>
            </a:r>
            <a:endParaRPr lang="en-US" altLang="ko-KR" sz="30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5394A-3548-406B-804C-030E78069D83}"/>
              </a:ext>
            </a:extLst>
          </p:cNvPr>
          <p:cNvSpPr txBox="1"/>
          <p:nvPr/>
        </p:nvSpPr>
        <p:spPr>
          <a:xfrm>
            <a:off x="780316" y="4505911"/>
            <a:ext cx="7559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ARX</a:t>
            </a:r>
            <a:r>
              <a:rPr lang="ko-KR" altLang="en-US" sz="3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000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세가지 작업</a:t>
            </a:r>
            <a:r>
              <a:rPr lang="ko-KR" altLang="en-US" sz="3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의존하는 알고리즘에 대한 일반적인 공격</a:t>
            </a:r>
            <a:endParaRPr lang="en-US" altLang="ko-KR" sz="3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7536" y="421507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Addition, Rotation, XOR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38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8272AC-ACF3-4FAB-AB9E-17F83E2BB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" t="15264" r="776" b="30712"/>
          <a:stretch/>
        </p:blipFill>
        <p:spPr>
          <a:xfrm>
            <a:off x="293346" y="1572926"/>
            <a:ext cx="8644578" cy="2681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702B72-E7C0-4904-8A55-A6BEBB62F261}"/>
              </a:ext>
            </a:extLst>
          </p:cNvPr>
          <p:cNvSpPr/>
          <p:nvPr/>
        </p:nvSpPr>
        <p:spPr>
          <a:xfrm>
            <a:off x="8252539" y="2913736"/>
            <a:ext cx="554111" cy="364917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55671B-F13E-4497-B03E-42D815058B9F}"/>
              </a:ext>
            </a:extLst>
          </p:cNvPr>
          <p:cNvSpPr/>
          <p:nvPr/>
        </p:nvSpPr>
        <p:spPr>
          <a:xfrm>
            <a:off x="6569476" y="3657599"/>
            <a:ext cx="435006" cy="34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018AB1-29F9-4CF6-B7AF-C18D9981C241}"/>
              </a:ext>
            </a:extLst>
          </p:cNvPr>
          <p:cNvSpPr/>
          <p:nvPr/>
        </p:nvSpPr>
        <p:spPr>
          <a:xfrm>
            <a:off x="4057869" y="3512225"/>
            <a:ext cx="435007" cy="342339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5AD6383-04DE-46D2-A049-020EDAEB387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786979" y="3999939"/>
            <a:ext cx="0" cy="98931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212A2E-0330-463E-B681-9BA74AC19AD0}"/>
              </a:ext>
            </a:extLst>
          </p:cNvPr>
          <p:cNvSpPr txBox="1"/>
          <p:nvPr/>
        </p:nvSpPr>
        <p:spPr>
          <a:xfrm>
            <a:off x="6294267" y="5069148"/>
            <a:ext cx="131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라운드 키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CEFB98-1E0D-4669-BE4A-431CDB24BF99}"/>
              </a:ext>
            </a:extLst>
          </p:cNvPr>
          <p:cNvCxnSpPr>
            <a:cxnSpLocks/>
          </p:cNvCxnSpPr>
          <p:nvPr/>
        </p:nvCxnSpPr>
        <p:spPr>
          <a:xfrm>
            <a:off x="8603627" y="3278653"/>
            <a:ext cx="0" cy="1612942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91FA63-2EB6-49E8-AA03-B30FD6C2D7B3}"/>
              </a:ext>
            </a:extLst>
          </p:cNvPr>
          <p:cNvSpPr txBox="1"/>
          <p:nvPr/>
        </p:nvSpPr>
        <p:spPr>
          <a:xfrm>
            <a:off x="8152034" y="4915976"/>
            <a:ext cx="13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F84"/>
                </a:solidFill>
              </a:rPr>
              <a:t>Rotation</a:t>
            </a:r>
          </a:p>
          <a:p>
            <a:r>
              <a:rPr lang="en-US" altLang="ko-KR" b="1" dirty="0">
                <a:solidFill>
                  <a:srgbClr val="3B5F84"/>
                </a:solidFill>
              </a:rPr>
              <a:t>   Left</a:t>
            </a:r>
            <a:endParaRPr lang="ko-KR" altLang="en-US" b="1" dirty="0">
              <a:solidFill>
                <a:srgbClr val="3B5F84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1EFBDE-FAEE-467A-9951-D9CCBC2F3D28}"/>
              </a:ext>
            </a:extLst>
          </p:cNvPr>
          <p:cNvSpPr/>
          <p:nvPr/>
        </p:nvSpPr>
        <p:spPr>
          <a:xfrm>
            <a:off x="4572000" y="3512225"/>
            <a:ext cx="435007" cy="342339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5785792-6BE5-4529-ABBC-78E7E8C6E15F}"/>
              </a:ext>
            </a:extLst>
          </p:cNvPr>
          <p:cNvCxnSpPr>
            <a:cxnSpLocks/>
          </p:cNvCxnSpPr>
          <p:nvPr/>
        </p:nvCxnSpPr>
        <p:spPr>
          <a:xfrm>
            <a:off x="4275372" y="3854564"/>
            <a:ext cx="0" cy="1612942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96E9DC4-DE6D-4EDE-9A26-261E1B6F1F96}"/>
              </a:ext>
            </a:extLst>
          </p:cNvPr>
          <p:cNvCxnSpPr>
            <a:cxnSpLocks/>
          </p:cNvCxnSpPr>
          <p:nvPr/>
        </p:nvCxnSpPr>
        <p:spPr>
          <a:xfrm>
            <a:off x="4861297" y="3854564"/>
            <a:ext cx="0" cy="1802495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C48AF29-F70C-4E27-B334-B63CEF42CA23}"/>
              </a:ext>
            </a:extLst>
          </p:cNvPr>
          <p:cNvSpPr txBox="1"/>
          <p:nvPr/>
        </p:nvSpPr>
        <p:spPr>
          <a:xfrm>
            <a:off x="4024582" y="5472393"/>
            <a:ext cx="66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F84"/>
                </a:solidFill>
              </a:rPr>
              <a:t>XOR</a:t>
            </a:r>
            <a:endParaRPr lang="ko-KR" altLang="en-US" b="1" dirty="0">
              <a:solidFill>
                <a:srgbClr val="3B5F8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CE2B50-BDEC-41BC-8FCB-DFD6388189C1}"/>
              </a:ext>
            </a:extLst>
          </p:cNvPr>
          <p:cNvSpPr txBox="1"/>
          <p:nvPr/>
        </p:nvSpPr>
        <p:spPr>
          <a:xfrm>
            <a:off x="4375928" y="5744067"/>
            <a:ext cx="102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3B5F84"/>
                </a:solidFill>
              </a:rPr>
              <a:t>Addition</a:t>
            </a:r>
          </a:p>
          <a:p>
            <a:pPr algn="ctr"/>
            <a:r>
              <a:rPr lang="ko-KR" altLang="en-US" b="1" dirty="0">
                <a:solidFill>
                  <a:srgbClr val="3B5F84"/>
                </a:solidFill>
              </a:rPr>
              <a:t>연산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325E57-F0C8-45EC-943B-E8637BB1E11B}"/>
              </a:ext>
            </a:extLst>
          </p:cNvPr>
          <p:cNvSpPr txBox="1"/>
          <p:nvPr/>
        </p:nvSpPr>
        <p:spPr>
          <a:xfrm>
            <a:off x="1202961" y="1656475"/>
            <a:ext cx="8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 err="1">
                <a:solidFill>
                  <a:prstClr val="black"/>
                </a:solidFill>
              </a:rPr>
              <a:t>평문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4C7285-B9DB-4776-8D0B-E1FAD43F01EE}"/>
              </a:ext>
            </a:extLst>
          </p:cNvPr>
          <p:cNvSpPr txBox="1"/>
          <p:nvPr/>
        </p:nvSpPr>
        <p:spPr>
          <a:xfrm>
            <a:off x="3185678" y="1656475"/>
            <a:ext cx="108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>
                <a:solidFill>
                  <a:prstClr val="black"/>
                </a:solidFill>
              </a:rPr>
              <a:t>암호문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D34631-CEDE-4445-BC8F-7EAF2A8CA194}"/>
              </a:ext>
            </a:extLst>
          </p:cNvPr>
          <p:cNvSpPr txBox="1"/>
          <p:nvPr/>
        </p:nvSpPr>
        <p:spPr>
          <a:xfrm>
            <a:off x="4462160" y="1388260"/>
            <a:ext cx="108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>
                <a:solidFill>
                  <a:prstClr val="black"/>
                </a:solidFill>
              </a:rPr>
              <a:t>비밀키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53" name="순서도: 대체 처리 52">
            <a:extLst>
              <a:ext uri="{FF2B5EF4-FFF2-40B4-BE49-F238E27FC236}">
                <a16:creationId xmlns:a16="http://schemas.microsoft.com/office/drawing/2014/main" id="{88B270A4-4BEF-46C0-A8C8-CFA7610C4DEB}"/>
              </a:ext>
            </a:extLst>
          </p:cNvPr>
          <p:cNvSpPr/>
          <p:nvPr/>
        </p:nvSpPr>
        <p:spPr>
          <a:xfrm>
            <a:off x="-12246" y="224320"/>
            <a:ext cx="580482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75A3E2-7FD6-484E-9C63-1C924F34FD5B}"/>
              </a:ext>
            </a:extLst>
          </p:cNvPr>
          <p:cNvSpPr txBox="1"/>
          <p:nvPr/>
        </p:nvSpPr>
        <p:spPr>
          <a:xfrm>
            <a:off x="873028" y="264385"/>
            <a:ext cx="491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R</a:t>
            </a:r>
            <a:r>
              <a:rPr lang="en-US" altLang="ko-KR" sz="3200" dirty="0">
                <a:solidFill>
                  <a:prstClr val="black"/>
                </a:solidFill>
              </a:rPr>
              <a:t>ound</a:t>
            </a:r>
            <a:r>
              <a:rPr lang="ko-KR" altLang="en-US" sz="3200" dirty="0">
                <a:solidFill>
                  <a:prstClr val="black"/>
                </a:solidFill>
              </a:rPr>
              <a:t> 기반 하드웨어 구조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07D4134-8A10-4182-ACDA-DEE571541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7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A1D221-3933-4895-8889-E503EABB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" t="13884" r="875" b="20356"/>
          <a:stretch/>
        </p:blipFill>
        <p:spPr>
          <a:xfrm>
            <a:off x="301841" y="1492990"/>
            <a:ext cx="8718381" cy="3292074"/>
          </a:xfrm>
          <a:prstGeom prst="rect">
            <a:avLst/>
          </a:prstGeom>
        </p:spPr>
      </p:pic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27991C62-120B-4C39-A96A-0F6621957667}"/>
              </a:ext>
            </a:extLst>
          </p:cNvPr>
          <p:cNvSpPr/>
          <p:nvPr/>
        </p:nvSpPr>
        <p:spPr>
          <a:xfrm>
            <a:off x="-12246" y="224320"/>
            <a:ext cx="580482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4F4D1-2CD6-49D0-89AA-23D41A990C3B}"/>
              </a:ext>
            </a:extLst>
          </p:cNvPr>
          <p:cNvSpPr txBox="1"/>
          <p:nvPr/>
        </p:nvSpPr>
        <p:spPr>
          <a:xfrm>
            <a:off x="1024252" y="264385"/>
            <a:ext cx="442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S</a:t>
            </a:r>
            <a:r>
              <a:rPr lang="en-US" altLang="ko-KR" sz="3200" dirty="0">
                <a:solidFill>
                  <a:prstClr val="black"/>
                </a:solidFill>
              </a:rPr>
              <a:t>erialized </a:t>
            </a:r>
            <a:r>
              <a:rPr lang="ko-KR" altLang="en-US" sz="3200" dirty="0">
                <a:solidFill>
                  <a:prstClr val="black"/>
                </a:solidFill>
              </a:rPr>
              <a:t>하드웨어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7A5B0D-B0DB-404D-BAD9-5CD589AE1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59043-B299-4767-A0F1-67502F17C783}"/>
              </a:ext>
            </a:extLst>
          </p:cNvPr>
          <p:cNvSpPr txBox="1"/>
          <p:nvPr/>
        </p:nvSpPr>
        <p:spPr>
          <a:xfrm>
            <a:off x="1229594" y="1520347"/>
            <a:ext cx="8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 err="1">
                <a:solidFill>
                  <a:prstClr val="black"/>
                </a:solidFill>
              </a:rPr>
              <a:t>평문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7B800-1181-41C7-A52E-B67F6265E911}"/>
              </a:ext>
            </a:extLst>
          </p:cNvPr>
          <p:cNvSpPr txBox="1"/>
          <p:nvPr/>
        </p:nvSpPr>
        <p:spPr>
          <a:xfrm>
            <a:off x="5026147" y="1263211"/>
            <a:ext cx="108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>
                <a:solidFill>
                  <a:prstClr val="black"/>
                </a:solidFill>
              </a:rPr>
              <a:t>비밀키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7F532-DA59-4CC3-A967-65282F7983AF}"/>
              </a:ext>
            </a:extLst>
          </p:cNvPr>
          <p:cNvSpPr txBox="1"/>
          <p:nvPr/>
        </p:nvSpPr>
        <p:spPr>
          <a:xfrm>
            <a:off x="3008125" y="4388151"/>
            <a:ext cx="108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ko-KR" altLang="en-US" b="1" dirty="0">
                <a:solidFill>
                  <a:prstClr val="black"/>
                </a:solidFill>
              </a:rPr>
              <a:t>암호문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0C397-F88B-4D11-95F0-F6573D261E92}"/>
              </a:ext>
            </a:extLst>
          </p:cNvPr>
          <p:cNvSpPr/>
          <p:nvPr/>
        </p:nvSpPr>
        <p:spPr>
          <a:xfrm>
            <a:off x="8341320" y="2594136"/>
            <a:ext cx="500840" cy="364917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63ADB6-E24E-4639-97F3-E54385E5831A}"/>
              </a:ext>
            </a:extLst>
          </p:cNvPr>
          <p:cNvCxnSpPr>
            <a:cxnSpLocks/>
          </p:cNvCxnSpPr>
          <p:nvPr/>
        </p:nvCxnSpPr>
        <p:spPr>
          <a:xfrm>
            <a:off x="8692407" y="2959053"/>
            <a:ext cx="0" cy="1612942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AE7D7C-614E-458A-AB28-D9E5718E0EA3}"/>
              </a:ext>
            </a:extLst>
          </p:cNvPr>
          <p:cNvSpPr txBox="1"/>
          <p:nvPr/>
        </p:nvSpPr>
        <p:spPr>
          <a:xfrm>
            <a:off x="8240814" y="4596376"/>
            <a:ext cx="13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F84"/>
                </a:solidFill>
              </a:rPr>
              <a:t>Rotation</a:t>
            </a:r>
          </a:p>
          <a:p>
            <a:r>
              <a:rPr lang="en-US" altLang="ko-KR" b="1" dirty="0">
                <a:solidFill>
                  <a:srgbClr val="3B5F84"/>
                </a:solidFill>
              </a:rPr>
              <a:t>   Left</a:t>
            </a:r>
            <a:endParaRPr lang="ko-KR" altLang="en-US" b="1" dirty="0">
              <a:solidFill>
                <a:srgbClr val="3B5F8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FFC1E6-9457-4C8D-989D-7D8C3C29B878}"/>
              </a:ext>
            </a:extLst>
          </p:cNvPr>
          <p:cNvSpPr/>
          <p:nvPr/>
        </p:nvSpPr>
        <p:spPr>
          <a:xfrm>
            <a:off x="6862439" y="3781889"/>
            <a:ext cx="435006" cy="34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C48EB9-630A-408D-A0DA-57462B28E2B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79942" y="4124229"/>
            <a:ext cx="0" cy="98931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F6E90F-A5E4-42AD-9049-BEEF8F082304}"/>
              </a:ext>
            </a:extLst>
          </p:cNvPr>
          <p:cNvSpPr txBox="1"/>
          <p:nvPr/>
        </p:nvSpPr>
        <p:spPr>
          <a:xfrm>
            <a:off x="6587230" y="5193438"/>
            <a:ext cx="131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라운드 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9C0278-15D1-4971-9160-691DF949DE1C}"/>
              </a:ext>
            </a:extLst>
          </p:cNvPr>
          <p:cNvSpPr/>
          <p:nvPr/>
        </p:nvSpPr>
        <p:spPr>
          <a:xfrm>
            <a:off x="5056694" y="3601005"/>
            <a:ext cx="323942" cy="342339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A41A98-4EE8-4D15-9E24-8EDF195E7A9F}"/>
              </a:ext>
            </a:extLst>
          </p:cNvPr>
          <p:cNvSpPr/>
          <p:nvPr/>
        </p:nvSpPr>
        <p:spPr>
          <a:xfrm>
            <a:off x="5504151" y="3592127"/>
            <a:ext cx="323942" cy="342339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362B18-027B-40AA-891D-202DC04BD810}"/>
              </a:ext>
            </a:extLst>
          </p:cNvPr>
          <p:cNvCxnSpPr>
            <a:cxnSpLocks/>
          </p:cNvCxnSpPr>
          <p:nvPr/>
        </p:nvCxnSpPr>
        <p:spPr>
          <a:xfrm>
            <a:off x="5225278" y="3943344"/>
            <a:ext cx="0" cy="1612942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0733110-71A7-47C1-AE04-880662A6FAF0}"/>
              </a:ext>
            </a:extLst>
          </p:cNvPr>
          <p:cNvCxnSpPr>
            <a:cxnSpLocks/>
          </p:cNvCxnSpPr>
          <p:nvPr/>
        </p:nvCxnSpPr>
        <p:spPr>
          <a:xfrm>
            <a:off x="5757935" y="3934466"/>
            <a:ext cx="0" cy="1802495"/>
          </a:xfrm>
          <a:prstGeom prst="straightConnector1">
            <a:avLst/>
          </a:prstGeom>
          <a:ln w="38100">
            <a:solidFill>
              <a:srgbClr val="3B5F8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C50FB6-0D3C-4803-86AE-15F9FEDDCFA3}"/>
              </a:ext>
            </a:extLst>
          </p:cNvPr>
          <p:cNvSpPr txBox="1"/>
          <p:nvPr/>
        </p:nvSpPr>
        <p:spPr>
          <a:xfrm>
            <a:off x="4974488" y="5561173"/>
            <a:ext cx="66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F84"/>
                </a:solidFill>
              </a:rPr>
              <a:t>XOR</a:t>
            </a:r>
            <a:endParaRPr lang="ko-KR" altLang="en-US" b="1" dirty="0">
              <a:solidFill>
                <a:srgbClr val="3B5F8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7F244-8DD1-46BA-9483-A30E995C619D}"/>
              </a:ext>
            </a:extLst>
          </p:cNvPr>
          <p:cNvSpPr txBox="1"/>
          <p:nvPr/>
        </p:nvSpPr>
        <p:spPr>
          <a:xfrm>
            <a:off x="5272566" y="5823969"/>
            <a:ext cx="102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3B5F84"/>
                </a:solidFill>
              </a:rPr>
              <a:t>Addition</a:t>
            </a:r>
          </a:p>
          <a:p>
            <a:pPr algn="ctr"/>
            <a:r>
              <a:rPr lang="ko-KR" altLang="en-US" b="1" dirty="0">
                <a:solidFill>
                  <a:srgbClr val="3B5F84"/>
                </a:solidFill>
              </a:rPr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164234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73B47DC6-8C88-4037-9C0C-8A9B3BDB04C9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종류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00FF1C0-3846-44FD-98A0-71B03148500E}"/>
              </a:ext>
            </a:extLst>
          </p:cNvPr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32CA6-1F7A-4672-9E10-BC3C6E97A2AD}"/>
              </a:ext>
            </a:extLst>
          </p:cNvPr>
          <p:cNvSpPr txBox="1"/>
          <p:nvPr/>
        </p:nvSpPr>
        <p:spPr>
          <a:xfrm>
            <a:off x="1223293" y="232709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C</a:t>
            </a:r>
            <a:r>
              <a:rPr lang="en-US" altLang="ko-KR" sz="3200" dirty="0">
                <a:solidFill>
                  <a:prstClr val="black"/>
                </a:solidFill>
              </a:rPr>
              <a:t>HAM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D14088-732E-47A5-8429-E2FF7D651C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A459FD-9CFF-4E8A-A501-120434B4B0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9810" y="1757781"/>
          <a:ext cx="7439490" cy="290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915">
                  <a:extLst>
                    <a:ext uri="{9D8B030D-6E8A-4147-A177-3AD203B41FA5}">
                      <a16:colId xmlns:a16="http://schemas.microsoft.com/office/drawing/2014/main" val="683992583"/>
                    </a:ext>
                  </a:extLst>
                </a:gridCol>
                <a:gridCol w="1239915">
                  <a:extLst>
                    <a:ext uri="{9D8B030D-6E8A-4147-A177-3AD203B41FA5}">
                      <a16:colId xmlns:a16="http://schemas.microsoft.com/office/drawing/2014/main" val="2529886010"/>
                    </a:ext>
                  </a:extLst>
                </a:gridCol>
                <a:gridCol w="1239915">
                  <a:extLst>
                    <a:ext uri="{9D8B030D-6E8A-4147-A177-3AD203B41FA5}">
                      <a16:colId xmlns:a16="http://schemas.microsoft.com/office/drawing/2014/main" val="1019517417"/>
                    </a:ext>
                  </a:extLst>
                </a:gridCol>
                <a:gridCol w="1239915">
                  <a:extLst>
                    <a:ext uri="{9D8B030D-6E8A-4147-A177-3AD203B41FA5}">
                      <a16:colId xmlns:a16="http://schemas.microsoft.com/office/drawing/2014/main" val="1637734475"/>
                    </a:ext>
                  </a:extLst>
                </a:gridCol>
                <a:gridCol w="1239915">
                  <a:extLst>
                    <a:ext uri="{9D8B030D-6E8A-4147-A177-3AD203B41FA5}">
                      <a16:colId xmlns:a16="http://schemas.microsoft.com/office/drawing/2014/main" val="2569081713"/>
                    </a:ext>
                  </a:extLst>
                </a:gridCol>
                <a:gridCol w="1239915">
                  <a:extLst>
                    <a:ext uri="{9D8B030D-6E8A-4147-A177-3AD203B41FA5}">
                      <a16:colId xmlns:a16="http://schemas.microsoft.com/office/drawing/2014/main" val="4211483719"/>
                    </a:ext>
                  </a:extLst>
                </a:gridCol>
              </a:tblGrid>
              <a:tr h="73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블록 크기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 크기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라운드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수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워드 비트 길이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 크기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비트 길이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62508"/>
                  </a:ext>
                </a:extLst>
              </a:tr>
              <a:tr h="72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CHAM-64/128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64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24525"/>
                  </a:ext>
                </a:extLst>
              </a:tr>
              <a:tr h="72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CHAM-128/128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08265"/>
                  </a:ext>
                </a:extLst>
              </a:tr>
              <a:tr h="72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CHAM-128/256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256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99961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AC90085-D428-4BA4-889F-7E6D2B077D9D}"/>
              </a:ext>
            </a:extLst>
          </p:cNvPr>
          <p:cNvSpPr txBox="1"/>
          <p:nvPr/>
        </p:nvSpPr>
        <p:spPr>
          <a:xfrm>
            <a:off x="7261934" y="4707841"/>
            <a:ext cx="256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단위 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20033" y="4738618"/>
            <a:ext cx="1558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3) CHAM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6241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06F5B-980F-4942-B6DA-01086B4F6011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4F03C-55C7-4EFF-B8C0-DBF76A1BD75F}"/>
              </a:ext>
            </a:extLst>
          </p:cNvPr>
          <p:cNvGrpSpPr/>
          <p:nvPr/>
        </p:nvGrpSpPr>
        <p:grpSpPr>
          <a:xfrm>
            <a:off x="6024293" y="4696114"/>
            <a:ext cx="2790063" cy="2109954"/>
            <a:chOff x="7634097" y="3337561"/>
            <a:chExt cx="4449699" cy="3319271"/>
          </a:xfrm>
        </p:grpSpPr>
        <p:pic>
          <p:nvPicPr>
            <p:cNvPr id="5" name="Picture 2" descr="ë¯¸ëì¸ì ëí ì´ë¯¸ì§ ê²ìê²°ê³¼">
              <a:extLst>
                <a:ext uri="{FF2B5EF4-FFF2-40B4-BE49-F238E27FC236}">
                  <a16:creationId xmlns:a16="http://schemas.microsoft.com/office/drawing/2014/main" id="{4564283C-DA26-4FB1-A01E-568B99254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4" b="14419"/>
            <a:stretch/>
          </p:blipFill>
          <p:spPr bwMode="auto">
            <a:xfrm>
              <a:off x="7634097" y="3520439"/>
              <a:ext cx="3622167" cy="313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BE2522-00EE-4F41-8DEC-C43A663F49B0}"/>
                </a:ext>
              </a:extLst>
            </p:cNvPr>
            <p:cNvGrpSpPr/>
            <p:nvPr/>
          </p:nvGrpSpPr>
          <p:grpSpPr>
            <a:xfrm>
              <a:off x="10428732" y="3416871"/>
              <a:ext cx="1655064" cy="1168845"/>
              <a:chOff x="5696711" y="508285"/>
              <a:chExt cx="1655064" cy="1168845"/>
            </a:xfrm>
          </p:grpSpPr>
          <p:sp>
            <p:nvSpPr>
              <p:cNvPr id="9" name="말풍선: 타원형 8">
                <a:extLst>
                  <a:ext uri="{FF2B5EF4-FFF2-40B4-BE49-F238E27FC236}">
                    <a16:creationId xmlns:a16="http://schemas.microsoft.com/office/drawing/2014/main" id="{7D9C3F2C-3286-4768-BD77-F870D7E1A225}"/>
                  </a:ext>
                </a:extLst>
              </p:cNvPr>
              <p:cNvSpPr/>
              <p:nvPr/>
            </p:nvSpPr>
            <p:spPr>
              <a:xfrm>
                <a:off x="5696711" y="557783"/>
                <a:ext cx="1655064" cy="1069848"/>
              </a:xfrm>
              <a:prstGeom prst="wedgeEllipseCallout">
                <a:avLst/>
              </a:prstGeom>
              <a:solidFill>
                <a:srgbClr val="FFEF5E"/>
              </a:solidFill>
              <a:ln>
                <a:solidFill>
                  <a:srgbClr val="FFEF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2C7ACD9-2398-40C3-9A33-C211D5194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0718052">
                <a:off x="6089132" y="508285"/>
                <a:ext cx="870222" cy="1168845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B9375A9B-7FA6-4926-826F-A2AABC2D64C8}"/>
                </a:ext>
              </a:extLst>
            </p:cNvPr>
            <p:cNvSpPr/>
            <p:nvPr/>
          </p:nvSpPr>
          <p:spPr>
            <a:xfrm>
              <a:off x="8344447" y="3337561"/>
              <a:ext cx="1655064" cy="1069848"/>
            </a:xfrm>
            <a:prstGeom prst="wedgeEllipseCallout">
              <a:avLst/>
            </a:prstGeom>
            <a:solidFill>
              <a:srgbClr val="3B5F84"/>
            </a:solidFill>
            <a:ln>
              <a:solidFill>
                <a:srgbClr val="3B5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8F8FDA-65B7-4B39-8692-7DC41D51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199399">
              <a:off x="8830645" y="3435496"/>
              <a:ext cx="744516" cy="973395"/>
            </a:xfrm>
            <a:prstGeom prst="rect">
              <a:avLst/>
            </a:prstGeom>
          </p:spPr>
        </p:pic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78EDF921-4E9F-4EBE-861D-4263CBBDF6CA}"/>
              </a:ext>
            </a:extLst>
          </p:cNvPr>
          <p:cNvSpPr/>
          <p:nvPr/>
        </p:nvSpPr>
        <p:spPr>
          <a:xfrm>
            <a:off x="2734505" y="155360"/>
            <a:ext cx="3851916" cy="741455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prstClr val="black"/>
                </a:solidFill>
              </a:rPr>
              <a:t>LEA</a:t>
            </a:r>
            <a:endParaRPr lang="ko-KR" altLang="en-US" sz="4000" dirty="0">
              <a:solidFill>
                <a:prstClr val="black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F3795E-42BE-48D1-A888-C93159322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0" y="252500"/>
            <a:ext cx="973801" cy="5021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8BB2DD-5D99-4F40-AFFC-D3F2A4F81C6C}"/>
              </a:ext>
            </a:extLst>
          </p:cNvPr>
          <p:cNvSpPr txBox="1"/>
          <p:nvPr/>
        </p:nvSpPr>
        <p:spPr>
          <a:xfrm>
            <a:off x="600976" y="1965646"/>
            <a:ext cx="8013070" cy="311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고속환경</a:t>
            </a:r>
            <a:r>
              <a:rPr lang="en-US" altLang="ko-KR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 환경에서</a:t>
            </a:r>
            <a:endParaRPr lang="en-US" altLang="ko-KR" sz="4000" spc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사용하기 위해 개발된</a:t>
            </a:r>
            <a:endParaRPr lang="en-US" altLang="ko-KR" sz="4000" spc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128</a:t>
            </a:r>
            <a:r>
              <a:rPr lang="ko-KR" altLang="en-US" sz="40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 </a:t>
            </a:r>
            <a:r>
              <a:rPr lang="ko-KR" altLang="en-US" sz="4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블록 암호 알고리즘</a:t>
            </a:r>
            <a:endParaRPr lang="en-US" altLang="ko-KR" sz="4000" b="1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25000"/>
              </a:lnSpc>
            </a:pPr>
            <a:endParaRPr lang="ko-KR" altLang="en-US" sz="4000" b="1" dirty="0">
              <a:solidFill>
                <a:prstClr val="black"/>
              </a:solidFill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6415925" y="4629856"/>
            <a:ext cx="1216976" cy="782847"/>
          </a:xfrm>
          <a:prstGeom prst="wedgeEllipseCallout">
            <a:avLst/>
          </a:prstGeom>
          <a:solidFill>
            <a:srgbClr val="3B5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21374" y="4774214"/>
            <a:ext cx="128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FFEC52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리아</a:t>
            </a:r>
            <a:endParaRPr lang="ko-KR" altLang="en-US" sz="2800" dirty="0">
              <a:solidFill>
                <a:srgbClr val="FFEC52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15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5ECDEC-1845-4802-8614-13AF4D97A7EF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852F9CDD-6E81-4C98-8C43-13F6D7C32DAF}"/>
              </a:ext>
            </a:extLst>
          </p:cNvPr>
          <p:cNvSpPr/>
          <p:nvPr/>
        </p:nvSpPr>
        <p:spPr>
          <a:xfrm>
            <a:off x="4845" y="280813"/>
            <a:ext cx="3463970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rgbClr val="5B8EA7"/>
                </a:solidFill>
              </a:rPr>
              <a:t>LEA</a:t>
            </a:r>
            <a:endParaRPr lang="ko-KR" altLang="en-US" sz="30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5E527D-6A45-440C-9AE2-3478B9D35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427" y="377458"/>
            <a:ext cx="973801" cy="5021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7D2976-B614-4D32-BCC5-D918FA160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6" b="99697" l="10000" r="49141">
                        <a14:backgroundMark x1="31641" y1="93020" x2="31641" y2="93020"/>
                        <a14:backgroundMark x1="17188" y1="74962" x2="17188" y2="74962"/>
                        <a14:backgroundMark x1="21250" y1="10774" x2="21250" y2="10774"/>
                        <a14:backgroundMark x1="21484" y1="8649" x2="21484" y2="8649"/>
                        <a14:backgroundMark x1="34297" y1="8194" x2="34297" y2="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7353"/>
            <a:ext cx="3275493" cy="1686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C8497-B114-43B9-AFE4-69E93A79FF61}"/>
              </a:ext>
            </a:extLst>
          </p:cNvPr>
          <p:cNvSpPr txBox="1"/>
          <p:nvPr/>
        </p:nvSpPr>
        <p:spPr>
          <a:xfrm>
            <a:off x="1769202" y="1530754"/>
            <a:ext cx="80130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solidFill>
                <a:prstClr val="black"/>
              </a:solidFill>
            </a:endParaRPr>
          </a:p>
          <a:p>
            <a:r>
              <a:rPr lang="en-US" altLang="ko-KR" sz="2800" b="1" dirty="0">
                <a:solidFill>
                  <a:srgbClr val="5C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</a:t>
            </a:r>
            <a:r>
              <a:rPr lang="en-US" altLang="ko-KR" sz="28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ightweight </a:t>
            </a:r>
            <a:r>
              <a:rPr lang="en-US" altLang="ko-KR" sz="2800" b="1" dirty="0">
                <a:solidFill>
                  <a:srgbClr val="5C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</a:t>
            </a:r>
            <a:r>
              <a:rPr lang="en-US" altLang="ko-KR" sz="28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ncryption </a:t>
            </a:r>
            <a:r>
              <a:rPr lang="en-US" altLang="ko-KR" sz="2800" b="1" dirty="0">
                <a:solidFill>
                  <a:srgbClr val="5C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</a:t>
            </a:r>
            <a:r>
              <a:rPr lang="en-US" altLang="ko-KR" sz="28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lgorithm</a:t>
            </a:r>
            <a:endParaRPr lang="en-US" altLang="ko-KR" sz="25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1A0D1AF-2224-45EF-A166-4086460102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450700" y="2009557"/>
            <a:ext cx="274118" cy="2798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450700" y="3058295"/>
            <a:ext cx="274118" cy="27982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69202" y="2968188"/>
            <a:ext cx="57727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2013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국가 보안 기술 연구소</a:t>
            </a:r>
            <a:r>
              <a:rPr lang="en-US" altLang="ko-KR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25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개발함</a:t>
            </a:r>
            <a:endParaRPr lang="ko-KR" altLang="en-US" sz="25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10777" y="2327899"/>
            <a:ext cx="71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 량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5115" y="2327899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 호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76036" y="2351962"/>
            <a:ext cx="1095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알고리즘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69202" y="4002542"/>
            <a:ext cx="5663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GFN(Generalized </a:t>
            </a:r>
            <a:r>
              <a:rPr lang="en-US" altLang="ko-KR" sz="2500" b="1" dirty="0" err="1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Feistel</a:t>
            </a:r>
            <a:r>
              <a:rPr lang="en-US" altLang="ko-KR" sz="25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Network) </a:t>
            </a:r>
            <a:r>
              <a:rPr lang="ko-KR" altLang="en-US" sz="25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450700" y="4085348"/>
            <a:ext cx="274118" cy="2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①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330" y="232709"/>
            <a:ext cx="79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LEA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DD417-FCCE-4C2C-A894-CE628D0E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4052" y="4884084"/>
            <a:ext cx="2427989" cy="173345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8269" y="1054258"/>
            <a:ext cx="13292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고속환경</a:t>
            </a:r>
            <a:endParaRPr lang="en-US" altLang="ko-KR" sz="2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659767" y="1184306"/>
            <a:ext cx="274118" cy="2798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71" y="2108733"/>
            <a:ext cx="1614517" cy="161451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91659" y="987080"/>
            <a:ext cx="134203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경량환경</a:t>
            </a:r>
            <a:endParaRPr lang="en-US" altLang="ko-KR" sz="2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4773157" y="1117128"/>
            <a:ext cx="274118" cy="2798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47" y="2896186"/>
            <a:ext cx="1654128" cy="16541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07653" y="4681883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빅데이터</a:t>
            </a:r>
            <a:r>
              <a:rPr lang="en-US" altLang="ko-KR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클라우드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208082" y="1768350"/>
            <a:ext cx="1914455" cy="1914455"/>
            <a:chOff x="5486285" y="2258268"/>
            <a:chExt cx="1914455" cy="191445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285" y="2258268"/>
              <a:ext cx="1914455" cy="191445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093466" y="2633083"/>
              <a:ext cx="720000" cy="105479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3D5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091">
            <a:off x="6500837" y="2536798"/>
            <a:ext cx="1022570" cy="181790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02718" y="4681883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모바일</a:t>
            </a:r>
            <a:r>
              <a:rPr lang="ko-KR" altLang="en-US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기기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12329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①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330" y="232709"/>
            <a:ext cx="79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LEA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1008685" y="1859138"/>
            <a:ext cx="719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32-bit / 64-bit </a:t>
            </a:r>
            <a:r>
              <a:rPr lang="ko-KR" altLang="en-US" sz="36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플랫폼에</a:t>
            </a:r>
            <a:endParaRPr lang="en-US" altLang="ko-KR" sz="3600" spc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3600" spc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최적화되어 있음</a:t>
            </a:r>
            <a:endParaRPr lang="en-US" altLang="ko-KR" sz="3600" spc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2147282" y="1403409"/>
            <a:ext cx="719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여러가지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기능을 제공해주는 공통 실행환경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(ex. Windows, Chrome, Internet Explorer)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95801" y="1941695"/>
            <a:ext cx="1309997" cy="524591"/>
          </a:xfrm>
          <a:prstGeom prst="rect">
            <a:avLst/>
          </a:prstGeom>
          <a:noFill/>
          <a:ln w="28575">
            <a:solidFill>
              <a:srgbClr val="3D57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40282" y="3465576"/>
          <a:ext cx="7934458" cy="2381466"/>
        </p:xfrm>
        <a:graphic>
          <a:graphicData uri="http://schemas.openxmlformats.org/drawingml/2006/table">
            <a:tbl>
              <a:tblPr/>
              <a:tblGrid>
                <a:gridCol w="2197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4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LEA-128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LEA-192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LEA-256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평문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암호문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블록 길이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128 bit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비밀키 길이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128 bit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192 bit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256 bit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라운드함수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반복횟수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24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28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32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088546" y="5925854"/>
            <a:ext cx="1358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2) LEA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1099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F0F3B1-2953-46DE-BC08-1AF05F775B7D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671" y="201981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들어가기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8500" y="2511467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경량 블록 암호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161" y="3003123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CHAM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0278" y="3490918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4. LEA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6847" y="3974714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5. HIGHT</a:t>
            </a:r>
            <a:endParaRPr lang="ko-KR" altLang="en-US" sz="2400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6" b="99697" l="10000" r="49141">
                        <a14:backgroundMark x1="31641" y1="93020" x2="31641" y2="93020"/>
                        <a14:backgroundMark x1="17188" y1="74962" x2="17188" y2="74962"/>
                        <a14:backgroundMark x1="21250" y1="10774" x2="21250" y2="10774"/>
                        <a14:backgroundMark x1="21484" y1="8649" x2="21484" y2="8649"/>
                        <a14:backgroundMark x1="34297" y1="8194" x2="34297" y2="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17" y="5407759"/>
            <a:ext cx="2403584" cy="12374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58" y="5407759"/>
            <a:ext cx="2406869" cy="1241042"/>
          </a:xfrm>
          <a:prstGeom prst="rect">
            <a:avLst/>
          </a:prstGeom>
        </p:spPr>
      </p:pic>
      <p:sp>
        <p:nvSpPr>
          <p:cNvPr id="28" name="순서도: 대체 처리 27"/>
          <p:cNvSpPr/>
          <p:nvPr/>
        </p:nvSpPr>
        <p:spPr>
          <a:xfrm>
            <a:off x="-243068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8351" y="261451"/>
            <a:ext cx="141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C8EA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</a:t>
            </a:r>
            <a:r>
              <a:rPr lang="en-US" altLang="ko-KR" sz="2800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NDEX</a:t>
            </a:r>
            <a:endParaRPr lang="ko-KR" altLang="en-US" sz="2800" dirty="0">
              <a:solidFill>
                <a:prstClr val="black"/>
              </a:solidFill>
              <a:latin typeface="Segoe UI Black" panose="020B0A02040204020203" pitchFamily="34" charset="0"/>
              <a:ea typeface="정ExtraBold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679" y="4462298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6. CHAM, LEA, HIGHT 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성능 비교</a:t>
            </a:r>
          </a:p>
        </p:txBody>
      </p:sp>
    </p:spTree>
    <p:extLst>
      <p:ext uri="{BB962C8B-B14F-4D97-AF65-F5344CB8AC3E}">
        <p14:creationId xmlns:p14="http://schemas.microsoft.com/office/powerpoint/2010/main" val="238787228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②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330" y="232709"/>
            <a:ext cx="79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LEA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973174" y="1468736"/>
            <a:ext cx="7197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암호화를 할 때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오직 </a:t>
            </a:r>
            <a:r>
              <a:rPr lang="en-US" altLang="ko-KR" sz="3200" b="1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ARX </a:t>
            </a:r>
            <a:r>
              <a:rPr lang="ko-KR" altLang="en-US" sz="3200" b="1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연산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 사용함</a:t>
            </a:r>
            <a:endParaRPr lang="en-US" altLang="ko-KR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C8497-B114-43B9-AFE4-69E93A79FF61}"/>
              </a:ext>
            </a:extLst>
          </p:cNvPr>
          <p:cNvSpPr txBox="1"/>
          <p:nvPr/>
        </p:nvSpPr>
        <p:spPr>
          <a:xfrm>
            <a:off x="1705194" y="3300556"/>
            <a:ext cx="354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S/W 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암호화 속도가 빠름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A0D1AF-2224-45EF-A166-4086460102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365014" y="3361573"/>
            <a:ext cx="274118" cy="2798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365014" y="4331383"/>
            <a:ext cx="274118" cy="27982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705194" y="4237596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공격</a:t>
            </a:r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부메랑 공격</a:t>
            </a:r>
            <a:r>
              <a:rPr lang="en-US" altLang="ko-KR" sz="20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차분공격 등</a:t>
            </a:r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저항이 강함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705194" y="2363516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길이가 짧음</a:t>
            </a:r>
            <a:endParaRPr lang="en-US" altLang="ko-KR" sz="2400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1EE7D3C-E0D4-4A6D-86B8-6206A80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10605" r="49682" b="48216"/>
          <a:stretch/>
        </p:blipFill>
        <p:spPr>
          <a:xfrm>
            <a:off x="1386692" y="2446322"/>
            <a:ext cx="274118" cy="2798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CDD417-FCCE-4C2C-A894-CE628D0E85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4052" y="4884084"/>
            <a:ext cx="2427989" cy="17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0759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r="3665"/>
          <a:stretch/>
        </p:blipFill>
        <p:spPr>
          <a:xfrm>
            <a:off x="564356" y="1672102"/>
            <a:ext cx="6958013" cy="3623371"/>
          </a:xfrm>
          <a:prstGeom prst="rect">
            <a:avLst/>
          </a:prstGeom>
        </p:spPr>
      </p:pic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함수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330" y="232709"/>
            <a:ext cx="79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LEA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297367" y="2946706"/>
            <a:ext cx="1109512" cy="421811"/>
            <a:chOff x="8470676" y="1949610"/>
            <a:chExt cx="1222513" cy="467139"/>
          </a:xfrm>
        </p:grpSpPr>
        <p:sp>
          <p:nvSpPr>
            <p:cNvPr id="9" name="오각형 8"/>
            <p:cNvSpPr/>
            <p:nvPr/>
          </p:nvSpPr>
          <p:spPr>
            <a:xfrm rot="10800000">
              <a:off x="8470676" y="1949610"/>
              <a:ext cx="1222513" cy="467139"/>
            </a:xfrm>
            <a:prstGeom prst="homePlate">
              <a:avLst>
                <a:gd name="adj" fmla="val 287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94811" y="1998513"/>
              <a:ext cx="995785" cy="374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XOR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연산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47884" y="2947449"/>
            <a:ext cx="1558995" cy="421812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297367" y="3438109"/>
            <a:ext cx="1439440" cy="393539"/>
            <a:chOff x="8470675" y="2489632"/>
            <a:chExt cx="1652117" cy="467139"/>
          </a:xfrm>
        </p:grpSpPr>
        <p:sp>
          <p:nvSpPr>
            <p:cNvPr id="23" name="오각형 22"/>
            <p:cNvSpPr/>
            <p:nvPr/>
          </p:nvSpPr>
          <p:spPr>
            <a:xfrm rot="10800000">
              <a:off x="8470675" y="2489632"/>
              <a:ext cx="1652117" cy="467139"/>
            </a:xfrm>
            <a:prstGeom prst="homePlate">
              <a:avLst>
                <a:gd name="adj" fmla="val 287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94811" y="2538536"/>
              <a:ext cx="13773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Addition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연산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847885" y="3438853"/>
            <a:ext cx="1888921" cy="393539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483657" y="3800902"/>
            <a:ext cx="1109512" cy="421811"/>
            <a:chOff x="8470676" y="1949610"/>
            <a:chExt cx="1222513" cy="467139"/>
          </a:xfrm>
        </p:grpSpPr>
        <p:sp>
          <p:nvSpPr>
            <p:cNvPr id="37" name="오각형 36"/>
            <p:cNvSpPr/>
            <p:nvPr/>
          </p:nvSpPr>
          <p:spPr>
            <a:xfrm rot="10800000">
              <a:off x="8470676" y="1949610"/>
              <a:ext cx="1222513" cy="467139"/>
            </a:xfrm>
            <a:prstGeom prst="homePlate">
              <a:avLst>
                <a:gd name="adj" fmla="val 287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94811" y="1998513"/>
              <a:ext cx="1054813" cy="374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Rotation</a:t>
              </a:r>
              <a:endPara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651406" y="3786687"/>
            <a:ext cx="1941764" cy="436025"/>
          </a:xfrm>
          <a:prstGeom prst="rect">
            <a:avLst/>
          </a:prstGeom>
          <a:noFill/>
          <a:ln w="28575">
            <a:solidFill>
              <a:srgbClr val="3B5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001927" y="2378671"/>
            <a:ext cx="822661" cy="372155"/>
            <a:chOff x="5954498" y="1678101"/>
            <a:chExt cx="822661" cy="372155"/>
          </a:xfrm>
        </p:grpSpPr>
        <p:sp>
          <p:nvSpPr>
            <p:cNvPr id="18" name="오각형 17"/>
            <p:cNvSpPr/>
            <p:nvPr/>
          </p:nvSpPr>
          <p:spPr>
            <a:xfrm rot="5400000">
              <a:off x="6170029" y="1505162"/>
              <a:ext cx="372153" cy="718035"/>
            </a:xfrm>
            <a:prstGeom prst="homePlate">
              <a:avLst>
                <a:gd name="adj" fmla="val 24545"/>
              </a:avLst>
            </a:prstGeom>
            <a:solidFill>
              <a:srgbClr val="FEE44A"/>
            </a:solidFill>
            <a:ln>
              <a:solidFill>
                <a:srgbClr val="FEE4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54498" y="1678101"/>
              <a:ext cx="8226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라운드키</a:t>
              </a:r>
              <a:endPara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47098" y="2378671"/>
            <a:ext cx="718033" cy="61918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498600" y="536506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그림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7)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과정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I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 라운드 함수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4486304" y="1502423"/>
            <a:ext cx="1146468" cy="372155"/>
            <a:chOff x="5954498" y="1678101"/>
            <a:chExt cx="1146468" cy="372155"/>
          </a:xfrm>
        </p:grpSpPr>
        <p:sp>
          <p:nvSpPr>
            <p:cNvPr id="49" name="오각형 48"/>
            <p:cNvSpPr/>
            <p:nvPr/>
          </p:nvSpPr>
          <p:spPr>
            <a:xfrm rot="5400000">
              <a:off x="6340388" y="1334802"/>
              <a:ext cx="372153" cy="1058755"/>
            </a:xfrm>
            <a:prstGeom prst="homePlate">
              <a:avLst>
                <a:gd name="adj" fmla="val 24545"/>
              </a:avLst>
            </a:prstGeom>
            <a:solidFill>
              <a:srgbClr val="FEE44A"/>
            </a:solidFill>
            <a:ln>
              <a:solidFill>
                <a:srgbClr val="FEE4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54498" y="1678101"/>
              <a:ext cx="11464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내부상태변수</a:t>
              </a: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4531475" y="1502422"/>
            <a:ext cx="1056174" cy="69785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56569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7BE5C-40CC-4AEB-9ADB-CA4F8AC10D45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특징 ③</a:t>
            </a:r>
          </a:p>
        </p:txBody>
      </p:sp>
      <p:sp>
        <p:nvSpPr>
          <p:cNvPr id="6" name="순서도: 대체 처리 5"/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330" y="232709"/>
            <a:ext cx="79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B8EA7"/>
                </a:solidFill>
              </a:rPr>
              <a:t>LEA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850106" y="4342820"/>
            <a:ext cx="719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함수의 마지막 부분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(n-1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다르지 않음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93094" y="16506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50106" y="1250156"/>
            <a:ext cx="1743075" cy="514350"/>
          </a:xfrm>
          <a:prstGeom prst="roundRect">
            <a:avLst/>
          </a:prstGeom>
          <a:solidFill>
            <a:srgbClr val="FEE4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94094" y="1276498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Feistel</a:t>
            </a:r>
            <a:endParaRPr lang="en-US" altLang="ko-KR" sz="2400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850106" y="1962026"/>
            <a:ext cx="719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함수의 마지막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(n-1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부분만 다름</a:t>
            </a:r>
            <a:endParaRPr lang="en-US" altLang="ko-KR" sz="2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0106" y="3627961"/>
            <a:ext cx="1743075" cy="514350"/>
          </a:xfrm>
          <a:prstGeom prst="roundRect">
            <a:avLst/>
          </a:prstGeom>
          <a:solidFill>
            <a:srgbClr val="FEE4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76034" y="3658010"/>
            <a:ext cx="691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1847823" y="2608640"/>
            <a:ext cx="541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(n-1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은 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XOR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연산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하지 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않음</a:t>
            </a:r>
            <a:endParaRPr lang="en-US" altLang="ko-KR" sz="24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225258" y="2625996"/>
            <a:ext cx="452205" cy="3550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6836CA-6A1F-43F2-80C2-6C96948157CF}"/>
              </a:ext>
            </a:extLst>
          </p:cNvPr>
          <p:cNvSpPr txBox="1"/>
          <p:nvPr/>
        </p:nvSpPr>
        <p:spPr>
          <a:xfrm>
            <a:off x="1847823" y="5004994"/>
            <a:ext cx="541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(n-1 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  <a:r>
              <a: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 똑같이 </a:t>
            </a:r>
            <a:r>
              <a:rPr lang="en-US" altLang="ko-KR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XOR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연산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</a:t>
            </a:r>
            <a:r>
              <a:rPr lang="ko-KR" altLang="en-US" sz="2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함</a:t>
            </a:r>
            <a:endParaRPr lang="en-US" altLang="ko-KR" sz="24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1225258" y="5022350"/>
            <a:ext cx="452205" cy="3550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10" y="4445216"/>
            <a:ext cx="1354455" cy="22574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482178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06F5B-980F-4942-B6DA-01086B4F6011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4F03C-55C7-4EFF-B8C0-DBF76A1BD75F}"/>
              </a:ext>
            </a:extLst>
          </p:cNvPr>
          <p:cNvGrpSpPr/>
          <p:nvPr/>
        </p:nvGrpSpPr>
        <p:grpSpPr>
          <a:xfrm>
            <a:off x="6024293" y="4696114"/>
            <a:ext cx="2790063" cy="2109954"/>
            <a:chOff x="7634097" y="3337561"/>
            <a:chExt cx="4449699" cy="3319271"/>
          </a:xfrm>
        </p:grpSpPr>
        <p:pic>
          <p:nvPicPr>
            <p:cNvPr id="5" name="Picture 2" descr="ë¯¸ëì¸ì ëí ì´ë¯¸ì§ ê²ìê²°ê³¼">
              <a:extLst>
                <a:ext uri="{FF2B5EF4-FFF2-40B4-BE49-F238E27FC236}">
                  <a16:creationId xmlns:a16="http://schemas.microsoft.com/office/drawing/2014/main" id="{4564283C-DA26-4FB1-A01E-568B99254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4" b="14419"/>
            <a:stretch/>
          </p:blipFill>
          <p:spPr bwMode="auto">
            <a:xfrm>
              <a:off x="7634097" y="3520439"/>
              <a:ext cx="3622167" cy="313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BE2522-00EE-4F41-8DEC-C43A663F49B0}"/>
                </a:ext>
              </a:extLst>
            </p:cNvPr>
            <p:cNvGrpSpPr/>
            <p:nvPr/>
          </p:nvGrpSpPr>
          <p:grpSpPr>
            <a:xfrm>
              <a:off x="10428732" y="3416871"/>
              <a:ext cx="1655064" cy="1168845"/>
              <a:chOff x="5696711" y="508285"/>
              <a:chExt cx="1655064" cy="1168845"/>
            </a:xfrm>
          </p:grpSpPr>
          <p:sp>
            <p:nvSpPr>
              <p:cNvPr id="9" name="말풍선: 타원형 8">
                <a:extLst>
                  <a:ext uri="{FF2B5EF4-FFF2-40B4-BE49-F238E27FC236}">
                    <a16:creationId xmlns:a16="http://schemas.microsoft.com/office/drawing/2014/main" id="{7D9C3F2C-3286-4768-BD77-F870D7E1A225}"/>
                  </a:ext>
                </a:extLst>
              </p:cNvPr>
              <p:cNvSpPr/>
              <p:nvPr/>
            </p:nvSpPr>
            <p:spPr>
              <a:xfrm>
                <a:off x="5696711" y="557783"/>
                <a:ext cx="1655064" cy="1069848"/>
              </a:xfrm>
              <a:prstGeom prst="wedgeEllipseCallout">
                <a:avLst/>
              </a:prstGeom>
              <a:solidFill>
                <a:srgbClr val="FFEF5E"/>
              </a:solidFill>
              <a:ln>
                <a:solidFill>
                  <a:srgbClr val="FFEF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2C7ACD9-2398-40C3-9A33-C211D5194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0718052">
                <a:off x="6089132" y="508285"/>
                <a:ext cx="870222" cy="1168845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B9375A9B-7FA6-4926-826F-A2AABC2D64C8}"/>
                </a:ext>
              </a:extLst>
            </p:cNvPr>
            <p:cNvSpPr/>
            <p:nvPr/>
          </p:nvSpPr>
          <p:spPr>
            <a:xfrm>
              <a:off x="8344447" y="3337561"/>
              <a:ext cx="1655064" cy="1069848"/>
            </a:xfrm>
            <a:prstGeom prst="wedgeEllipseCallout">
              <a:avLst/>
            </a:prstGeom>
            <a:solidFill>
              <a:srgbClr val="3B5F84"/>
            </a:solidFill>
            <a:ln>
              <a:solidFill>
                <a:srgbClr val="3B5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8F8FDA-65B7-4B39-8692-7DC41D51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199399">
              <a:off x="8830645" y="3435496"/>
              <a:ext cx="744516" cy="973395"/>
            </a:xfrm>
            <a:prstGeom prst="rect">
              <a:avLst/>
            </a:prstGeom>
          </p:spPr>
        </p:pic>
      </p:grp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78EDF921-4E9F-4EBE-861D-4263CBBDF6CA}"/>
              </a:ext>
            </a:extLst>
          </p:cNvPr>
          <p:cNvSpPr/>
          <p:nvPr/>
        </p:nvSpPr>
        <p:spPr>
          <a:xfrm>
            <a:off x="2734505" y="155360"/>
            <a:ext cx="3851916" cy="741455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prstClr val="black"/>
                </a:solidFill>
              </a:rPr>
              <a:t>HIGHT</a:t>
            </a:r>
            <a:endParaRPr lang="ko-KR" altLang="en-US" sz="4000" dirty="0">
              <a:solidFill>
                <a:prstClr val="black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F3795E-42BE-48D1-A888-C93159322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0" y="252500"/>
            <a:ext cx="973801" cy="5021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8BB2DD-5D99-4F40-AFFC-D3F2A4F81C6C}"/>
              </a:ext>
            </a:extLst>
          </p:cNvPr>
          <p:cNvSpPr txBox="1"/>
          <p:nvPr/>
        </p:nvSpPr>
        <p:spPr>
          <a:xfrm>
            <a:off x="600976" y="1965646"/>
            <a:ext cx="8013070" cy="311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endParaRPr lang="en-US" altLang="ko-KR" sz="4000" spc="1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4000" spc="1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저전력</a:t>
            </a:r>
            <a:r>
              <a:rPr lang="en-US" altLang="ko-KR" sz="4000" spc="1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&amp;</a:t>
            </a:r>
            <a:r>
              <a:rPr lang="ko-KR" altLang="en-US" sz="4000" spc="1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경량화</a:t>
            </a:r>
            <a:endParaRPr lang="en-US" altLang="ko-KR" sz="4000" spc="1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4000" spc="1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4000" b="1" spc="1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블록 암호 알고리즘</a:t>
            </a:r>
            <a:endParaRPr lang="en-US" altLang="ko-KR" sz="4000" b="1" spc="1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25000"/>
              </a:lnSpc>
            </a:pP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14812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대체 처리 5"/>
          <p:cNvSpPr/>
          <p:nvPr/>
        </p:nvSpPr>
        <p:spPr>
          <a:xfrm>
            <a:off x="44720" y="248341"/>
            <a:ext cx="3369040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698" y="241326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B8EA7"/>
                </a:solidFill>
                <a:latin typeface="Calibri" panose="020F0502020204030204" pitchFamily="34" charset="0"/>
                <a:ea typeface="PNH복고만화" panose="02020603020101020101" pitchFamily="18" charset="-127"/>
                <a:cs typeface="Calibri" panose="020F0502020204030204" pitchFamily="34" charset="0"/>
              </a:rPr>
              <a:t>HIGHT</a:t>
            </a:r>
            <a:endParaRPr lang="ko-KR" altLang="en-US" sz="3200" dirty="0">
              <a:latin typeface="Calibri" panose="020F0502020204030204" pitchFamily="34" charset="0"/>
              <a:ea typeface="PNH복고만화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3389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첫 번째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62902"/>
            <a:ext cx="300379" cy="281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264238"/>
            <a:ext cx="300379" cy="281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264238"/>
            <a:ext cx="300379" cy="281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67B5A3-4023-48C8-868B-1BEDB2C2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698" y="668490"/>
            <a:ext cx="7886700" cy="5260265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</a:t>
            </a:r>
          </a:p>
          <a:p>
            <a:r>
              <a:rPr lang="en-US" altLang="ko-KR" sz="3000" b="1" dirty="0" err="1">
                <a:solidFill>
                  <a:srgbClr val="5B8EA7"/>
                </a:solidFill>
              </a:rPr>
              <a:t>HIG</a:t>
            </a:r>
            <a:r>
              <a:rPr lang="en-US" altLang="ko-KR" sz="3000" b="1" dirty="0" err="1"/>
              <a:t>h</a:t>
            </a:r>
            <a:r>
              <a:rPr lang="en-US" altLang="ko-KR" sz="3000" b="1" dirty="0"/>
              <a:t> security and light </a:t>
            </a:r>
            <a:r>
              <a:rPr lang="en-US" altLang="ko-KR" sz="3000" b="1" dirty="0" err="1"/>
              <a:t>weig</a:t>
            </a:r>
            <a:r>
              <a:rPr lang="en-US" altLang="ko-KR" sz="3000" b="1" dirty="0" err="1">
                <a:solidFill>
                  <a:srgbClr val="5B8EA7"/>
                </a:solidFill>
              </a:rPr>
              <a:t>HT</a:t>
            </a:r>
            <a:endParaRPr lang="en-US" altLang="ko-KR" sz="3000" b="1" dirty="0">
              <a:solidFill>
                <a:srgbClr val="5B8EA7"/>
              </a:solidFill>
            </a:endParaRPr>
          </a:p>
          <a:p>
            <a:endParaRPr lang="en-US" altLang="ko-KR" sz="3000" b="1" dirty="0">
              <a:solidFill>
                <a:srgbClr val="5B8EA7"/>
              </a:solidFill>
            </a:endParaRPr>
          </a:p>
          <a:p>
            <a:r>
              <a:rPr lang="en-US" altLang="ko-KR" b="1" dirty="0">
                <a:solidFill>
                  <a:srgbClr val="5B8EA7"/>
                </a:solidFill>
              </a:rPr>
              <a:t>64</a:t>
            </a:r>
            <a:r>
              <a:rPr lang="ko-KR" altLang="en-US" b="1" dirty="0">
                <a:solidFill>
                  <a:srgbClr val="5B8EA7"/>
                </a:solidFill>
              </a:rPr>
              <a:t>비트 블록 길이</a:t>
            </a:r>
            <a:r>
              <a:rPr lang="ko-KR" altLang="en-US" b="1" dirty="0"/>
              <a:t>의 메시지 </a:t>
            </a:r>
            <a:r>
              <a:rPr lang="en-US" altLang="ko-KR" b="1" dirty="0"/>
              <a:t>-&gt; </a:t>
            </a:r>
            <a:r>
              <a:rPr lang="en-US" altLang="ko-KR" b="1" dirty="0">
                <a:solidFill>
                  <a:srgbClr val="5B8EA7"/>
                </a:solidFill>
              </a:rPr>
              <a:t>128</a:t>
            </a:r>
            <a:r>
              <a:rPr lang="ko-KR" altLang="en-US" b="1" dirty="0">
                <a:solidFill>
                  <a:srgbClr val="5B8EA7"/>
                </a:solidFill>
              </a:rPr>
              <a:t>비트 키길이</a:t>
            </a:r>
            <a:r>
              <a:rPr lang="ko-KR" altLang="en-US" b="1" dirty="0"/>
              <a:t>로 암호화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2600" b="1" dirty="0"/>
              <a:t>2005</a:t>
            </a:r>
            <a:r>
              <a:rPr lang="ko-KR" altLang="en-US" sz="2600" b="1" dirty="0"/>
              <a:t>년 </a:t>
            </a:r>
            <a:r>
              <a:rPr lang="en-US" altLang="ko-KR" sz="2600" b="1" dirty="0"/>
              <a:t>KISA, </a:t>
            </a:r>
            <a:r>
              <a:rPr lang="ko-KR" altLang="en-US" sz="2600" b="1" dirty="0"/>
              <a:t>구 국가보안연구소 및 고려대 공동 개발</a:t>
            </a:r>
            <a:endParaRPr lang="en-US" altLang="ko-KR" sz="2600" b="1" dirty="0"/>
          </a:p>
          <a:p>
            <a:endParaRPr lang="ko-KR" altLang="en-US" sz="2600" dirty="0"/>
          </a:p>
          <a:p>
            <a:pPr fontAlgn="base"/>
            <a:r>
              <a:rPr lang="ko-KR" altLang="en-US" dirty="0"/>
              <a:t>√ </a:t>
            </a:r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정보통신단체 표준 제정</a:t>
            </a:r>
            <a:endParaRPr lang="en-US" altLang="ko-KR" dirty="0"/>
          </a:p>
          <a:p>
            <a:pPr fontAlgn="base"/>
            <a:r>
              <a:rPr lang="ko-KR" altLang="en-US" dirty="0"/>
              <a:t>√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ISO/IEC </a:t>
            </a:r>
            <a:r>
              <a:rPr lang="ko-KR" altLang="en-US" dirty="0"/>
              <a:t>국제 블록 암호 알고리즘 표준 제정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b="1" dirty="0"/>
              <a:t>일반화된 </a:t>
            </a:r>
            <a:r>
              <a:rPr lang="en-US" altLang="ko-KR" b="1" dirty="0">
                <a:solidFill>
                  <a:srgbClr val="5B8EA7"/>
                </a:solidFill>
              </a:rPr>
              <a:t>Feistel</a:t>
            </a:r>
            <a:r>
              <a:rPr lang="en-US" altLang="ko-KR" b="1" dirty="0"/>
              <a:t> </a:t>
            </a:r>
            <a:r>
              <a:rPr lang="ko-KR" altLang="en-US" b="1" dirty="0"/>
              <a:t>변형 구조</a:t>
            </a:r>
          </a:p>
          <a:p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8D139C-7BB8-4377-92B9-7B9256843D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7" t="50799" r="25094" b="8540"/>
          <a:stretch/>
        </p:blipFill>
        <p:spPr>
          <a:xfrm>
            <a:off x="545755" y="1125198"/>
            <a:ext cx="543697" cy="5272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773F6B-98CF-4AB1-B7C4-8382B963A8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7" t="50799" r="25094" b="8540"/>
          <a:stretch/>
        </p:blipFill>
        <p:spPr>
          <a:xfrm>
            <a:off x="557405" y="3065244"/>
            <a:ext cx="543697" cy="5272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AF597A-38ED-4A6F-AC77-FD8A3356E7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7" t="50799" r="25094" b="8540"/>
          <a:stretch/>
        </p:blipFill>
        <p:spPr>
          <a:xfrm>
            <a:off x="608001" y="5389412"/>
            <a:ext cx="543697" cy="5272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40791E-57AC-465B-BD0D-ACECECD7FA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7" t="50799" r="25094" b="8540"/>
          <a:stretch/>
        </p:blipFill>
        <p:spPr>
          <a:xfrm>
            <a:off x="545755" y="2184468"/>
            <a:ext cx="543697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135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55F52-4D70-4722-BE9C-D5B4B775690F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5118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두 번째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264238"/>
            <a:ext cx="300379" cy="281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62902"/>
            <a:ext cx="300379" cy="281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264238"/>
            <a:ext cx="300379" cy="281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E6EF3F4-51C4-4D3D-A84E-44C15D62C602}"/>
              </a:ext>
            </a:extLst>
          </p:cNvPr>
          <p:cNvSpPr/>
          <p:nvPr/>
        </p:nvSpPr>
        <p:spPr>
          <a:xfrm>
            <a:off x="44719" y="248341"/>
            <a:ext cx="5337291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1BF2-FB4B-40C2-A391-C9D6941C70B7}"/>
              </a:ext>
            </a:extLst>
          </p:cNvPr>
          <p:cNvSpPr txBox="1"/>
          <p:nvPr/>
        </p:nvSpPr>
        <p:spPr>
          <a:xfrm>
            <a:off x="574884" y="226725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 ① Initialization (</a:t>
            </a:r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키 생성</a:t>
            </a:r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64E37D-1983-4E1B-97D2-AB867E3A7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98B23E-0DF7-451C-BB94-EE829CCE5DE4}"/>
              </a:ext>
            </a:extLst>
          </p:cNvPr>
          <p:cNvSpPr/>
          <p:nvPr/>
        </p:nvSpPr>
        <p:spPr>
          <a:xfrm>
            <a:off x="2787075" y="968862"/>
            <a:ext cx="2990088" cy="4984366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E8A69B9-CEF1-4EDF-9EF5-8799927119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942311"/>
                  </p:ext>
                </p:extLst>
              </p:nvPr>
            </p:nvGraphicFramePr>
            <p:xfrm>
              <a:off x="592639" y="921723"/>
              <a:ext cx="1947672" cy="556310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713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1E8A69B9-CEF1-4EDF-9EF5-8799927119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942311"/>
                  </p:ext>
                </p:extLst>
              </p:nvPr>
            </p:nvGraphicFramePr>
            <p:xfrm>
              <a:off x="592639" y="921723"/>
              <a:ext cx="1947672" cy="556310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713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604918" r="-625" b="-8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1004918" r="-625" b="-4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1E3BBB29-DE8A-4BE9-923F-8774DF816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653987"/>
                  </p:ext>
                </p:extLst>
              </p:nvPr>
            </p:nvGraphicFramePr>
            <p:xfrm>
              <a:off x="2794731" y="1142982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1E3BBB29-DE8A-4BE9-923F-8774DF816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653987"/>
                  </p:ext>
                </p:extLst>
              </p:nvPr>
            </p:nvGraphicFramePr>
            <p:xfrm>
              <a:off x="2794731" y="1142982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382609" r="-304918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382609" r="-202439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82609" r="-102439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382609" r="-2439" b="-671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595455" r="-304918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595455" r="-202439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595455" r="-102439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595455" r="-2439" b="-5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767532" r="-304918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767532" r="-202439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767532" r="-102439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767532" r="-2439" b="-166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1103030" r="-3049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103030" r="-20243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103030" r="-10243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1103030" r="-243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01A39279-F010-4B7C-A92A-FCD040F4F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498017"/>
                  </p:ext>
                </p:extLst>
              </p:nvPr>
            </p:nvGraphicFramePr>
            <p:xfrm>
              <a:off x="6005630" y="914401"/>
              <a:ext cx="1947672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최종변환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1" i="1" smtClean="0">
                                        <a:latin typeface="Cambria Math" panose="02040503050406030204" pitchFamily="18" charset="0"/>
                                      </a:rPr>
                                      <m:t>초기변환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01A39279-F010-4B7C-A92A-FCD040F4F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498017"/>
                  </p:ext>
                </p:extLst>
              </p:nvPr>
            </p:nvGraphicFramePr>
            <p:xfrm>
              <a:off x="6005630" y="914401"/>
              <a:ext cx="1947672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401639" r="-625" b="-9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610000" r="-625" b="-8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995082" r="-625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1213333" r="-625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6B8DF2-C3AE-433B-BC4D-584F810FB970}"/>
              </a:ext>
            </a:extLst>
          </p:cNvPr>
          <p:cNvSpPr/>
          <p:nvPr/>
        </p:nvSpPr>
        <p:spPr>
          <a:xfrm>
            <a:off x="417250" y="861133"/>
            <a:ext cx="7661430" cy="5717219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D6BB4-BD6B-4912-80C1-37CBD56111DB}"/>
              </a:ext>
            </a:extLst>
          </p:cNvPr>
          <p:cNvSpPr txBox="1"/>
          <p:nvPr/>
        </p:nvSpPr>
        <p:spPr>
          <a:xfrm>
            <a:off x="5936177" y="2223967"/>
            <a:ext cx="2888227" cy="1446550"/>
          </a:xfrm>
          <a:prstGeom prst="rect">
            <a:avLst/>
          </a:prstGeom>
          <a:solidFill>
            <a:srgbClr val="FBD566"/>
          </a:solidFill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HIGHT</a:t>
            </a:r>
            <a:r>
              <a:rPr lang="ko-KR" altLang="en-US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라운드키는 </a:t>
            </a:r>
            <a:endParaRPr lang="en-US" altLang="ko-KR" sz="22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b="1" dirty="0" err="1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화이트닝키</a:t>
            </a:r>
            <a:r>
              <a:rPr lang="ko-KR" altLang="en-US" sz="22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</a:t>
            </a:r>
            <a:r>
              <a:rPr lang="ko-KR" altLang="en-US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LFSR</a:t>
            </a:r>
            <a:r>
              <a:rPr lang="ko-KR" altLang="en-US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</a:t>
            </a:r>
            <a:endParaRPr lang="en-US" altLang="ko-KR" sz="22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사용하여 생성한 </a:t>
            </a:r>
            <a:endParaRPr lang="en-US" altLang="ko-KR" sz="22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b="1" dirty="0" err="1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서브키</a:t>
            </a:r>
            <a:r>
              <a:rPr lang="ko-KR" altLang="en-US" sz="22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들로</a:t>
            </a:r>
            <a:r>
              <a:rPr lang="ko-KR" altLang="en-US" sz="22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이루어짐</a:t>
            </a:r>
          </a:p>
        </p:txBody>
      </p:sp>
    </p:spTree>
    <p:extLst>
      <p:ext uri="{BB962C8B-B14F-4D97-AF65-F5344CB8AC3E}">
        <p14:creationId xmlns:p14="http://schemas.microsoft.com/office/powerpoint/2010/main" val="35663885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843DECB-A2D5-44CC-A28C-B7AAC00C70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0672012"/>
                  </p:ext>
                </p:extLst>
              </p:nvPr>
            </p:nvGraphicFramePr>
            <p:xfrm>
              <a:off x="539803" y="938796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843DECB-A2D5-44CC-A28C-B7AAC00C70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0672012"/>
                  </p:ext>
                </p:extLst>
              </p:nvPr>
            </p:nvGraphicFramePr>
            <p:xfrm>
              <a:off x="539803" y="938796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20" t="-382609" r="-304918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99194" t="-382609" r="-200000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813" t="-382609" r="-101626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813" t="-382609" r="-1626" b="-671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20" t="-595455" r="-304918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99194" t="-595455" r="-200000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813" t="-595455" r="-101626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813" t="-595455" r="-1626" b="-5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20" t="-767532" r="-304918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99194" t="-767532" r="-200000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813" t="-767532" r="-101626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813" t="-767532" r="-1626" b="-166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20" t="-1103030" r="-3049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99194" t="-1103030" r="-20000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813" t="-1103030" r="-10162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813" t="-1103030" r="-1626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364A6C6-D664-4B93-A868-7D4D02AE5B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96881" y="594176"/>
                <a:ext cx="5086905" cy="57058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b="1" dirty="0" err="1">
                    <a:solidFill>
                      <a:srgbClr val="FF00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화이트닝키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(WK)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반복 구조의 블록암호에서 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안전성을 높이기 위해 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알고리즘의 초기변환 또는 최종변환에 적용되는 라운드키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𝑊𝐾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+12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:r>
                  <a:rPr lang="en-US" altLang="ko-KR" sz="2400" b="1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→ </a:t>
                </a:r>
                <a:r>
                  <a:rPr lang="ko-KR" altLang="en-US" sz="22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화이트닝키는</a:t>
                </a:r>
                <a:r>
                  <a:rPr lang="ko-KR" altLang="en-US" sz="2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마스터키를 사용하여 생성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/>
                </a:r>
                <a:b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</a:br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364A6C6-D664-4B93-A868-7D4D02AE5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96881" y="594176"/>
                <a:ext cx="5086905" cy="5705856"/>
              </a:xfrm>
              <a:blipFill>
                <a:blip r:embed="rId3"/>
                <a:stretch>
                  <a:fillRect l="-1796" r="-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3DE8CE41-2697-4F32-B70E-816E983D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1648" y="-13411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29EB85-1DCD-4F5E-A117-DB25F0501260}"/>
              </a:ext>
            </a:extLst>
          </p:cNvPr>
          <p:cNvSpPr/>
          <p:nvPr/>
        </p:nvSpPr>
        <p:spPr>
          <a:xfrm>
            <a:off x="514069" y="2494625"/>
            <a:ext cx="3019244" cy="479394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0FC95F-1DE0-4FEA-83F7-1E86B78212A6}"/>
              </a:ext>
            </a:extLst>
          </p:cNvPr>
          <p:cNvSpPr/>
          <p:nvPr/>
        </p:nvSpPr>
        <p:spPr>
          <a:xfrm>
            <a:off x="514905" y="5326602"/>
            <a:ext cx="3045041" cy="452772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68076E-0E73-429E-A12D-E0AF78F53C2D}"/>
              </a:ext>
            </a:extLst>
          </p:cNvPr>
          <p:cNvSpPr/>
          <p:nvPr/>
        </p:nvSpPr>
        <p:spPr>
          <a:xfrm>
            <a:off x="417250" y="843379"/>
            <a:ext cx="3249228" cy="5078027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888" y="565594"/>
            <a:ext cx="8669464" cy="6072187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64A6C6-D664-4B93-A868-7D4D02AE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869" y="571391"/>
            <a:ext cx="5071872" cy="602894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4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서브키</a:t>
            </a:r>
            <a:r>
              <a:rPr lang="en-US" altLang="ko-KR" sz="24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(SK)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라운드 함수에서 사용되는 키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→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서브키는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LFSR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사용한 알고리즘을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통하여 생성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31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</a:t>
            </a:r>
            <a:r>
              <a:rPr lang="en-US" altLang="ko-KR" sz="31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inear </a:t>
            </a:r>
            <a:r>
              <a:rPr lang="en-US" altLang="ko-KR" sz="31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</a:t>
            </a:r>
            <a:r>
              <a:rPr lang="en-US" altLang="ko-KR" sz="31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eedback </a:t>
            </a:r>
            <a:r>
              <a:rPr lang="en-US" altLang="ko-KR" sz="31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</a:t>
            </a:r>
            <a:r>
              <a:rPr lang="en-US" altLang="ko-KR" sz="31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hift </a:t>
            </a:r>
            <a:r>
              <a:rPr lang="en-US" altLang="ko-KR" sz="3100" b="1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</a:t>
            </a:r>
            <a:r>
              <a:rPr lang="en-US" altLang="ko-KR" sz="31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egister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레지스터에 입력되는 값이 이전 상태 값들의 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선형 함수로 계산되는 구조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E8CE41-2697-4F32-B70E-816E983D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1648" y="-13411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29EB85-1DCD-4F5E-A117-DB25F0501260}"/>
              </a:ext>
            </a:extLst>
          </p:cNvPr>
          <p:cNvSpPr/>
          <p:nvPr/>
        </p:nvSpPr>
        <p:spPr>
          <a:xfrm>
            <a:off x="532659" y="3275859"/>
            <a:ext cx="3000654" cy="1715995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8F30CE-48EA-446A-9F9B-A55753EA1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0305"/>
              </p:ext>
            </p:extLst>
          </p:nvPr>
        </p:nvGraphicFramePr>
        <p:xfrm>
          <a:off x="4196259" y="3307130"/>
          <a:ext cx="3785131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733">
                  <a:extLst>
                    <a:ext uri="{9D8B030D-6E8A-4147-A177-3AD203B41FA5}">
                      <a16:colId xmlns:a16="http://schemas.microsoft.com/office/drawing/2014/main" val="3483500458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2394335771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3081328829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1467307354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2541272093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2583640507"/>
                    </a:ext>
                  </a:extLst>
                </a:gridCol>
                <a:gridCol w="540733">
                  <a:extLst>
                    <a:ext uri="{9D8B030D-6E8A-4147-A177-3AD203B41FA5}">
                      <a16:colId xmlns:a16="http://schemas.microsoft.com/office/drawing/2014/main" val="3056118325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1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0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1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1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0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1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/>
                        <a:t>0</a:t>
                      </a:r>
                      <a:endParaRPr lang="ko-KR" altLang="en-US" sz="2600" dirty="0"/>
                    </a:p>
                  </a:txBody>
                  <a:tcPr marL="56777" marR="56777" marT="66938" marB="66938"/>
                </a:tc>
                <a:extLst>
                  <a:ext uri="{0D108BD9-81ED-4DB2-BD59-A6C34878D82A}">
                    <a16:rowId xmlns:a16="http://schemas.microsoft.com/office/drawing/2014/main" val="10670563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A1D7B9EE-3174-4710-85E5-AB71F1F5BE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9314544"/>
                  </p:ext>
                </p:extLst>
              </p:nvPr>
            </p:nvGraphicFramePr>
            <p:xfrm>
              <a:off x="4196259" y="2844444"/>
              <a:ext cx="3785131" cy="462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733">
                      <a:extLst>
                        <a:ext uri="{9D8B030D-6E8A-4147-A177-3AD203B41FA5}">
                          <a16:colId xmlns:a16="http://schemas.microsoft.com/office/drawing/2014/main" val="582167191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4159370636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4205984860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2254762645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4057046868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2759656369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val="2374860074"/>
                        </a:ext>
                      </a:extLst>
                    </a:gridCol>
                  </a:tblGrid>
                  <a:tr h="462686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3155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D7B9EE-3174-4710-85E5-AB71F1F5BE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9314544"/>
                  </p:ext>
                </p:extLst>
              </p:nvPr>
            </p:nvGraphicFramePr>
            <p:xfrm>
              <a:off x="4196259" y="2844444"/>
              <a:ext cx="3785131" cy="462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582167191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59370636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05984860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254762645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57046868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59656369"/>
                        </a:ext>
                      </a:extLst>
                    </a:gridCol>
                    <a:gridCol w="5407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74860074"/>
                        </a:ext>
                      </a:extLst>
                    </a:gridCol>
                  </a:tblGrid>
                  <a:tr h="46268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5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r="-4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00000" r="-3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03409" r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8876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49887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6777" marR="56777" marT="55321" marB="553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5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2315582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4D156CC-3697-418D-8C10-9366D94771F8}"/>
              </a:ext>
            </a:extLst>
          </p:cNvPr>
          <p:cNvCxnSpPr>
            <a:cxnSpLocks/>
          </p:cNvCxnSpPr>
          <p:nvPr/>
        </p:nvCxnSpPr>
        <p:spPr>
          <a:xfrm rot="10800000">
            <a:off x="4196260" y="3578604"/>
            <a:ext cx="3574839" cy="720275"/>
          </a:xfrm>
          <a:prstGeom prst="bentConnector3">
            <a:avLst>
              <a:gd name="adj1" fmla="val 1063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640F02-8445-4B56-8CFC-9E8B91160FCF}"/>
              </a:ext>
            </a:extLst>
          </p:cNvPr>
          <p:cNvCxnSpPr/>
          <p:nvPr/>
        </p:nvCxnSpPr>
        <p:spPr>
          <a:xfrm flipV="1">
            <a:off x="7771100" y="3836193"/>
            <a:ext cx="0" cy="462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BECF75-AFA5-49DE-9734-82F2035EB82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88824" y="3850077"/>
            <a:ext cx="0" cy="644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762961-1E64-4363-BBA8-5DCD0622B92C}"/>
              </a:ext>
            </a:extLst>
          </p:cNvPr>
          <p:cNvCxnSpPr>
            <a:cxnSpLocks/>
          </p:cNvCxnSpPr>
          <p:nvPr/>
        </p:nvCxnSpPr>
        <p:spPr>
          <a:xfrm>
            <a:off x="7981390" y="3578604"/>
            <a:ext cx="3699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CEBE1E9-140C-40A3-8DE5-EE2723185FCE}"/>
              </a:ext>
            </a:extLst>
          </p:cNvPr>
          <p:cNvSpPr/>
          <p:nvPr/>
        </p:nvSpPr>
        <p:spPr>
          <a:xfrm>
            <a:off x="5845746" y="4028813"/>
            <a:ext cx="486155" cy="50895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3E85355E-2484-45A3-842A-4E66FA00E1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741671"/>
                  </p:ext>
                </p:extLst>
              </p:nvPr>
            </p:nvGraphicFramePr>
            <p:xfrm>
              <a:off x="539803" y="938796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3E85355E-2484-45A3-842A-4E66FA00E1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741671"/>
                  </p:ext>
                </p:extLst>
              </p:nvPr>
            </p:nvGraphicFramePr>
            <p:xfrm>
              <a:off x="539803" y="938796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20" t="-382609" r="-304918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9194" t="-382609" r="-200000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813" t="-382609" r="-101626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813" t="-382609" r="-1626" b="-671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20" t="-595455" r="-304918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9194" t="-595455" r="-200000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813" t="-595455" r="-101626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813" t="-595455" r="-1626" b="-5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20" t="-767532" r="-304918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9194" t="-767532" r="-200000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813" t="-767532" r="-101626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813" t="-767532" r="-1626" b="-166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20" t="-1103030" r="-3049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9194" t="-1103030" r="-20000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813" t="-1103030" r="-10162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813" t="-1103030" r="-1626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A8AD37-AB42-49CF-93B0-184E0EB8C5E7}"/>
              </a:ext>
            </a:extLst>
          </p:cNvPr>
          <p:cNvSpPr/>
          <p:nvPr/>
        </p:nvSpPr>
        <p:spPr>
          <a:xfrm>
            <a:off x="417250" y="843379"/>
            <a:ext cx="3249228" cy="5078027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625118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두 번째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264238"/>
            <a:ext cx="300379" cy="281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62902"/>
            <a:ext cx="300379" cy="281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264238"/>
            <a:ext cx="300379" cy="281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5EA7A0-0E1F-44CF-BE36-16FE5EC74718}"/>
              </a:ext>
            </a:extLst>
          </p:cNvPr>
          <p:cNvSpPr/>
          <p:nvPr/>
        </p:nvSpPr>
        <p:spPr>
          <a:xfrm>
            <a:off x="337352" y="692459"/>
            <a:ext cx="8558074" cy="6011916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 </a:t>
            </a:r>
            <a:r>
              <a:rPr lang="en-US" altLang="ko-KR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 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8E6EF3F4-51C4-4D3D-A84E-44C15D62C602}"/>
              </a:ext>
            </a:extLst>
          </p:cNvPr>
          <p:cNvSpPr/>
          <p:nvPr/>
        </p:nvSpPr>
        <p:spPr>
          <a:xfrm>
            <a:off x="304105" y="329427"/>
            <a:ext cx="4685777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1BF2-FB4B-40C2-A391-C9D6941C70B7}"/>
              </a:ext>
            </a:extLst>
          </p:cNvPr>
          <p:cNvSpPr txBox="1"/>
          <p:nvPr/>
        </p:nvSpPr>
        <p:spPr>
          <a:xfrm>
            <a:off x="681416" y="288869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② Encryption (</a:t>
            </a:r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암호화</a:t>
            </a:r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64E37D-1983-4E1B-97D2-AB867E3A7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51DD43AB-4B04-43B6-980C-62E54585A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638592"/>
                  </p:ext>
                </p:extLst>
              </p:nvPr>
            </p:nvGraphicFramePr>
            <p:xfrm>
              <a:off x="592639" y="1012054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51DD43AB-4B04-43B6-980C-62E54585A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638592"/>
                  </p:ext>
                </p:extLst>
              </p:nvPr>
            </p:nvGraphicFramePr>
            <p:xfrm>
              <a:off x="592639" y="1012054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605000" r="-625" b="-8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1005000" r="-625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71ADFDF2-6107-4D55-A79E-EA43F7172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053863"/>
                  </p:ext>
                </p:extLst>
              </p:nvPr>
            </p:nvGraphicFramePr>
            <p:xfrm>
              <a:off x="2794731" y="1142982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71ADFDF2-6107-4D55-A79E-EA43F7172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053863"/>
                  </p:ext>
                </p:extLst>
              </p:nvPr>
            </p:nvGraphicFramePr>
            <p:xfrm>
              <a:off x="2794731" y="1142982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382609" r="-304918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382609" r="-202439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82609" r="-102439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382609" r="-2439" b="-671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595455" r="-304918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595455" r="-202439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595455" r="-102439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595455" r="-2439" b="-5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767532" r="-304918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767532" r="-202439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767532" r="-102439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767532" r="-2439" b="-166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820" t="-1103030" r="-3049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103030" r="-20243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103030" r="-10243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1103030" r="-243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5E548C2-40AC-4532-9226-4DAA7F85A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594661"/>
                  </p:ext>
                </p:extLst>
              </p:nvPr>
            </p:nvGraphicFramePr>
            <p:xfrm>
              <a:off x="6005630" y="914401"/>
              <a:ext cx="1947672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최종변환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1" i="1" smtClean="0">
                                        <a:latin typeface="Cambria Math" panose="02040503050406030204" pitchFamily="18" charset="0"/>
                                      </a:rPr>
                                      <m:t>초기변환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5E548C2-40AC-4532-9226-4DAA7F85A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594661"/>
                  </p:ext>
                </p:extLst>
              </p:nvPr>
            </p:nvGraphicFramePr>
            <p:xfrm>
              <a:off x="6005630" y="914401"/>
              <a:ext cx="1947672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401639" r="-625" b="-9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610000" r="-625" b="-8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995082" r="-625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13" t="-1213333" r="-625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C648C0-3C27-4180-BFD1-E708BF4C11B6}"/>
              </a:ext>
            </a:extLst>
          </p:cNvPr>
          <p:cNvSpPr/>
          <p:nvPr/>
        </p:nvSpPr>
        <p:spPr>
          <a:xfrm>
            <a:off x="417249" y="852257"/>
            <a:ext cx="7723573" cy="5734974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5666D5-0835-473E-B1A0-36CC4724D85E}"/>
              </a:ext>
            </a:extLst>
          </p:cNvPr>
          <p:cNvSpPr/>
          <p:nvPr/>
        </p:nvSpPr>
        <p:spPr>
          <a:xfrm>
            <a:off x="566006" y="932155"/>
            <a:ext cx="1990763" cy="5557422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617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888" y="565594"/>
            <a:ext cx="8669464" cy="6072187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E8CE41-2697-4F32-B70E-816E983D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3056" y="-901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364A6C6-D664-4B93-A868-7D4D02AE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879" y="646176"/>
            <a:ext cx="4871829" cy="570585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50CBF2-6FA5-4C64-963C-67A6526B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83" y="1531239"/>
            <a:ext cx="2114550" cy="1314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259051-73BA-4B40-8A41-DB727092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98" y="3226689"/>
            <a:ext cx="2847975" cy="12287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409A7D-1477-449E-B955-342F34D6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43" y="3226689"/>
            <a:ext cx="2609850" cy="1200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9C389C-4961-4968-88B5-65DD1D32E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116" y="4972927"/>
            <a:ext cx="1962150" cy="12477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2025B4-2AA5-4893-A8A8-D27A3BA49E5C}"/>
              </a:ext>
            </a:extLst>
          </p:cNvPr>
          <p:cNvSpPr/>
          <p:nvPr/>
        </p:nvSpPr>
        <p:spPr>
          <a:xfrm>
            <a:off x="2821493" y="1554634"/>
            <a:ext cx="2114550" cy="131445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4BDBE1-86B8-4E00-AF36-D088C74FE62D}"/>
              </a:ext>
            </a:extLst>
          </p:cNvPr>
          <p:cNvSpPr/>
          <p:nvPr/>
        </p:nvSpPr>
        <p:spPr>
          <a:xfrm>
            <a:off x="2785986" y="4964048"/>
            <a:ext cx="2121303" cy="12477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AA4567-AF8F-4B16-961F-AAD367E367D5}"/>
              </a:ext>
            </a:extLst>
          </p:cNvPr>
          <p:cNvSpPr/>
          <p:nvPr/>
        </p:nvSpPr>
        <p:spPr>
          <a:xfrm>
            <a:off x="2732462" y="3217812"/>
            <a:ext cx="2847975" cy="1228725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9125A3-71CD-4439-AC15-5748BBA37584}"/>
              </a:ext>
            </a:extLst>
          </p:cNvPr>
          <p:cNvSpPr/>
          <p:nvPr/>
        </p:nvSpPr>
        <p:spPr>
          <a:xfrm>
            <a:off x="5720347" y="3217812"/>
            <a:ext cx="2662621" cy="1228725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FC7B7-08E7-4EAA-B886-5AA54945CEDA}"/>
              </a:ext>
            </a:extLst>
          </p:cNvPr>
          <p:cNvSpPr txBox="1"/>
          <p:nvPr/>
        </p:nvSpPr>
        <p:spPr>
          <a:xfrm>
            <a:off x="4950916" y="250367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초기변환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B58610-88AC-4B98-93A4-108CED758310}"/>
                  </a:ext>
                </a:extLst>
              </p:cNvPr>
              <p:cNvSpPr txBox="1"/>
              <p:nvPr/>
            </p:nvSpPr>
            <p:spPr>
              <a:xfrm>
                <a:off x="3128729" y="4515610"/>
                <a:ext cx="21145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번째 라운드 함수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B58610-88AC-4B98-93A4-108CED758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29" y="4515610"/>
                <a:ext cx="2114550" cy="374526"/>
              </a:xfrm>
              <a:prstGeom prst="rect">
                <a:avLst/>
              </a:prstGeom>
              <a:blipFill>
                <a:blip r:embed="rId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C22132-2A7A-4A65-952B-DF46FA15EA7A}"/>
              </a:ext>
            </a:extLst>
          </p:cNvPr>
          <p:cNvSpPr txBox="1"/>
          <p:nvPr/>
        </p:nvSpPr>
        <p:spPr>
          <a:xfrm>
            <a:off x="5873115" y="4532995"/>
            <a:ext cx="233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32</a:t>
            </a:r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번째 라운드 함수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F40F8F-CDA4-441C-9827-04B92C9032AB}"/>
              </a:ext>
            </a:extLst>
          </p:cNvPr>
          <p:cNvSpPr txBox="1"/>
          <p:nvPr/>
        </p:nvSpPr>
        <p:spPr>
          <a:xfrm>
            <a:off x="4956624" y="5638489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최종변환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7E9B107B-2D30-4CCA-AC26-AFA908DF6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69301"/>
                  </p:ext>
                </p:extLst>
              </p:nvPr>
            </p:nvGraphicFramePr>
            <p:xfrm>
              <a:off x="574883" y="674703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7E9B107B-2D30-4CCA-AC26-AFA908DF6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69301"/>
                  </p:ext>
                </p:extLst>
              </p:nvPr>
            </p:nvGraphicFramePr>
            <p:xfrm>
              <a:off x="574883" y="674703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3" t="-605000" r="-625" b="-8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3" t="-1003333" r="-625" b="-4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52101-DB34-4F18-A036-E2E9714993FE}"/>
              </a:ext>
            </a:extLst>
          </p:cNvPr>
          <p:cNvSpPr/>
          <p:nvPr/>
        </p:nvSpPr>
        <p:spPr>
          <a:xfrm>
            <a:off x="555439" y="2104008"/>
            <a:ext cx="1992451" cy="42453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65794D-E988-4055-BB23-B1D640F085E1}"/>
              </a:ext>
            </a:extLst>
          </p:cNvPr>
          <p:cNvSpPr/>
          <p:nvPr/>
        </p:nvSpPr>
        <p:spPr>
          <a:xfrm>
            <a:off x="544509" y="2838141"/>
            <a:ext cx="1994505" cy="1859199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A60A1F-4A04-46C9-A6AE-3448094BD498}"/>
              </a:ext>
            </a:extLst>
          </p:cNvPr>
          <p:cNvSpPr/>
          <p:nvPr/>
        </p:nvSpPr>
        <p:spPr>
          <a:xfrm>
            <a:off x="546560" y="5024702"/>
            <a:ext cx="1992453" cy="408432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9F32DB-6B10-4727-ABB2-3103F1A9B213}"/>
              </a:ext>
            </a:extLst>
          </p:cNvPr>
          <p:cNvSpPr/>
          <p:nvPr/>
        </p:nvSpPr>
        <p:spPr>
          <a:xfrm>
            <a:off x="452761" y="630315"/>
            <a:ext cx="2175029" cy="588589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7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30" grpId="0" animBg="1"/>
      <p:bldP spid="32" grpId="0"/>
      <p:bldP spid="33" grpId="0"/>
      <p:bldP spid="34" grpId="0"/>
      <p:bldP spid="35" grpId="0"/>
      <p:bldP spid="21" grpId="0" animBg="1"/>
      <p:bldP spid="21" grpId="1" animBg="1"/>
      <p:bldP spid="24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F0F3B1-2953-46DE-BC08-1AF05F775B7D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5EC39B-7B93-45B6-A1F7-06C72E9A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t="5229" b="27282"/>
          <a:stretch/>
        </p:blipFill>
        <p:spPr>
          <a:xfrm>
            <a:off x="7461985" y="506420"/>
            <a:ext cx="1682015" cy="1615735"/>
          </a:xfrm>
          <a:prstGeom prst="rect">
            <a:avLst/>
          </a:prstGeom>
        </p:spPr>
      </p:pic>
      <p:pic>
        <p:nvPicPr>
          <p:cNvPr id="14" name="그림 13" descr="사람, 여자, 실외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0FF90161-B2BA-4323-AE10-D04411590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8" y="2122155"/>
            <a:ext cx="8159966" cy="3999390"/>
          </a:xfrm>
          <a:prstGeom prst="rect">
            <a:avLst/>
          </a:prstGeom>
        </p:spPr>
      </p:pic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F624E050-0F8B-459A-8893-DA66BF3FB476}"/>
              </a:ext>
            </a:extLst>
          </p:cNvPr>
          <p:cNvSpPr/>
          <p:nvPr/>
        </p:nvSpPr>
        <p:spPr>
          <a:xfrm>
            <a:off x="0" y="307063"/>
            <a:ext cx="5181942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F1C99-115C-4508-9C82-9948658DBE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0A9AEF-BD18-46C2-92D1-0DA186C11C8E}"/>
              </a:ext>
            </a:extLst>
          </p:cNvPr>
          <p:cNvSpPr txBox="1"/>
          <p:nvPr/>
        </p:nvSpPr>
        <p:spPr>
          <a:xfrm>
            <a:off x="808630" y="304222"/>
            <a:ext cx="25471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들어가기</a:t>
            </a:r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..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hlinkClick r:id="rId7"/>
            <a:extLst>
              <a:ext uri="{FF2B5EF4-FFF2-40B4-BE49-F238E27FC236}">
                <a16:creationId xmlns:a16="http://schemas.microsoft.com/office/drawing/2014/main" id="{0FDB8292-DCA6-4F2C-A2AE-B7C3FA28829B}"/>
              </a:ext>
            </a:extLst>
          </p:cNvPr>
          <p:cNvSpPr txBox="1"/>
          <p:nvPr/>
        </p:nvSpPr>
        <p:spPr>
          <a:xfrm>
            <a:off x="527528" y="1600075"/>
            <a:ext cx="358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https://bit.ly/2ooC3ow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529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888" y="565594"/>
            <a:ext cx="8669464" cy="6072187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E8CE41-2697-4F32-B70E-816E983D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3056" y="-901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364A6C6-D664-4B93-A868-7D4D02AE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879" y="646176"/>
            <a:ext cx="4871829" cy="570585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118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두 번째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264238"/>
            <a:ext cx="300379" cy="28104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62902"/>
            <a:ext cx="300379" cy="28104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264238"/>
            <a:ext cx="300379" cy="28104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8E6EF3F4-51C4-4D3D-A84E-44C15D62C602}"/>
              </a:ext>
            </a:extLst>
          </p:cNvPr>
          <p:cNvSpPr/>
          <p:nvPr/>
        </p:nvSpPr>
        <p:spPr>
          <a:xfrm>
            <a:off x="135428" y="240650"/>
            <a:ext cx="4685777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6F1BF2-FB4B-40C2-A391-C9D6941C70B7}"/>
              </a:ext>
            </a:extLst>
          </p:cNvPr>
          <p:cNvSpPr txBox="1"/>
          <p:nvPr/>
        </p:nvSpPr>
        <p:spPr>
          <a:xfrm>
            <a:off x="574884" y="253358"/>
            <a:ext cx="424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③ Decryption (</a:t>
            </a:r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복호화</a:t>
            </a:r>
            <a:r>
              <a:rPr lang="en-US" altLang="ko-KR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Calibri" panose="020F0502020204030204" pitchFamily="34" charset="0"/>
              </a:rPr>
              <a:t>)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464E37D-1983-4E1B-97D2-AB867E3A7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41592612-79D5-4495-B939-862129059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302260"/>
                  </p:ext>
                </p:extLst>
              </p:nvPr>
            </p:nvGraphicFramePr>
            <p:xfrm>
              <a:off x="770199" y="1012054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41592612-79D5-4495-B939-862129059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302260"/>
                  </p:ext>
                </p:extLst>
              </p:nvPr>
            </p:nvGraphicFramePr>
            <p:xfrm>
              <a:off x="770199" y="1012054"/>
              <a:ext cx="1947672" cy="5472784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47672">
                      <a:extLst>
                        <a:ext uri="{9D8B030D-6E8A-4147-A177-3AD203B41FA5}">
                          <a16:colId xmlns:a16="http://schemas.microsoft.com/office/drawing/2014/main" val="694575377"/>
                        </a:ext>
                      </a:extLst>
                    </a:gridCol>
                  </a:tblGrid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90453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5324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9257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68668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초기변환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7886430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174149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605000" r="-625" b="-8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4460357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021773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2782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0965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3" t="-1005000" r="-625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0901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3383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최종변환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684566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471912"/>
                      </a:ext>
                    </a:extLst>
                  </a:tr>
                  <a:tr h="3648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4795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AB9BB2A4-F604-4409-9E93-595C8D2260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118651"/>
                  </p:ext>
                </p:extLst>
              </p:nvPr>
            </p:nvGraphicFramePr>
            <p:xfrm>
              <a:off x="2883514" y="974305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𝑺𝑲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𝑾𝑲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AB9BB2A4-F604-4409-9E93-595C8D2260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118651"/>
                  </p:ext>
                </p:extLst>
              </p:nvPr>
            </p:nvGraphicFramePr>
            <p:xfrm>
              <a:off x="2883514" y="974305"/>
              <a:ext cx="2990088" cy="481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4465">
                      <a:extLst>
                        <a:ext uri="{9D8B030D-6E8A-4147-A177-3AD203B41FA5}">
                          <a16:colId xmlns:a16="http://schemas.microsoft.com/office/drawing/2014/main" val="540320566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2761996998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1973134340"/>
                        </a:ext>
                      </a:extLst>
                    </a:gridCol>
                    <a:gridCol w="748541">
                      <a:extLst>
                        <a:ext uri="{9D8B030D-6E8A-4147-A177-3AD203B41FA5}">
                          <a16:colId xmlns:a16="http://schemas.microsoft.com/office/drawing/2014/main" val="648143546"/>
                        </a:ext>
                      </a:extLst>
                    </a:gridCol>
                  </a:tblGrid>
                  <a:tr h="381629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키스케줄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44795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439056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dirty="0"/>
                            <a:t>MK</a:t>
                          </a:r>
                          <a:endParaRPr lang="ko-KR" alt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486944"/>
                      </a:ext>
                    </a:extLst>
                  </a:tr>
                  <a:tr h="400939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dirty="0"/>
                            <a:t>↓  ↓  ↓  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432675"/>
                      </a:ext>
                    </a:extLst>
                  </a:tr>
                  <a:tr h="4185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639" t="-381159" r="-304098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813" t="-381159" r="-201626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813" t="-381159" r="-101626" b="-671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813" t="-381159" r="-1626" b="-671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01511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32939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639" t="-593939" r="-304098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813" t="-593939" r="-201626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813" t="-593939" r="-101626" b="-5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813" t="-593939" r="-1626" b="-5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910216"/>
                      </a:ext>
                    </a:extLst>
                  </a:tr>
                  <a:tr h="8018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/>
                            <a:t>⁞</a:t>
                          </a:r>
                          <a:endParaRPr lang="ko-KR" altLang="en-US" sz="4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69008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639" t="-766234" r="-304098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813" t="-766234" r="-201626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813" t="-766234" r="-101626" b="-166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813" t="-766234" r="-1626" b="-166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72627"/>
                      </a:ext>
                    </a:extLst>
                  </a:tr>
                  <a:tr h="365760">
                    <a:tc gridSpan="4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77878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639" t="-1101515" r="-30409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0813" t="-1101515" r="-20162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200813" t="-1101515" r="-10162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00813" t="-1101515" r="-1626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4335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24E9FA6-18FE-4BBB-A120-83AF48EDA0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589272"/>
                  </p:ext>
                </p:extLst>
              </p:nvPr>
            </p:nvGraphicFramePr>
            <p:xfrm>
              <a:off x="6005629" y="914401"/>
              <a:ext cx="1975395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75395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최종변환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𝑹𝑶𝑼𝑵𝑫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1" i="1" smtClean="0">
                                        <a:latin typeface="Cambria Math" panose="02040503050406030204" pitchFamily="18" charset="0"/>
                                      </a:rPr>
                                      <m:t>초기변환</m:t>
                                    </m:r>
                                  </m:e>
                                  <m:sup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24E9FA6-18FE-4BBB-A120-83AF48EDA0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589272"/>
                  </p:ext>
                </p:extLst>
              </p:nvPr>
            </p:nvGraphicFramePr>
            <p:xfrm>
              <a:off x="6005629" y="914401"/>
              <a:ext cx="1975395" cy="551103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1975395">
                      <a:extLst>
                        <a:ext uri="{9D8B030D-6E8A-4147-A177-3AD203B41FA5}">
                          <a16:colId xmlns:a16="http://schemas.microsoft.com/office/drawing/2014/main" val="2293029472"/>
                        </a:ext>
                      </a:extLst>
                    </a:gridCol>
                  </a:tblGrid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복호화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7862132"/>
                      </a:ext>
                    </a:extLst>
                  </a:tr>
                  <a:tr h="3678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68174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/>
                            <a:t>암호문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7052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252592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8" t="-401639" r="-615" b="-9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009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4019811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8" t="-610000" r="-615" b="-8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160827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41576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 ⁞     ⁞     ⁞</a:t>
                          </a:r>
                          <a:r>
                            <a:rPr lang="ko-KR" altLang="en-US" sz="1600" dirty="0"/>
                            <a:t>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</a:t>
                          </a:r>
                          <a:r>
                            <a:rPr lang="ko-KR" altLang="en-US" sz="1600" dirty="0"/>
                            <a:t>     </a:t>
                          </a:r>
                          <a:r>
                            <a:rPr lang="en-US" altLang="ko-KR" sz="1600" dirty="0"/>
                            <a:t>⁞ 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583653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9997060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8" t="-995082" r="-615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32797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77958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08" t="-1213333" r="-615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428324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dirty="0"/>
                            <a:t>↓  ↓  ↓  ↓  ↓  ↓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99076"/>
                      </a:ext>
                    </a:extLst>
                  </a:tr>
                  <a:tr h="3673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1" dirty="0" err="1"/>
                            <a:t>평문</a:t>
                          </a:r>
                          <a:endParaRPr lang="ko-KR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44362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40E0A-7A0E-4BE4-87E5-3C275D681016}"/>
              </a:ext>
            </a:extLst>
          </p:cNvPr>
          <p:cNvSpPr/>
          <p:nvPr/>
        </p:nvSpPr>
        <p:spPr>
          <a:xfrm>
            <a:off x="594809" y="852257"/>
            <a:ext cx="7723573" cy="5734974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5666D5-0835-473E-B1A0-36CC4724D85E}"/>
              </a:ext>
            </a:extLst>
          </p:cNvPr>
          <p:cNvSpPr/>
          <p:nvPr/>
        </p:nvSpPr>
        <p:spPr>
          <a:xfrm>
            <a:off x="5961703" y="917424"/>
            <a:ext cx="2054832" cy="5527764"/>
          </a:xfrm>
          <a:prstGeom prst="rect">
            <a:avLst/>
          </a:prstGeom>
          <a:noFill/>
          <a:ln w="76200">
            <a:solidFill>
              <a:srgbClr val="5B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B4A1DD-6C93-4D97-B44A-B4B5855F1487}"/>
              </a:ext>
            </a:extLst>
          </p:cNvPr>
          <p:cNvSpPr txBox="1"/>
          <p:nvPr/>
        </p:nvSpPr>
        <p:spPr>
          <a:xfrm>
            <a:off x="3088136" y="2541979"/>
            <a:ext cx="2555417" cy="1107996"/>
          </a:xfrm>
          <a:prstGeom prst="rect">
            <a:avLst/>
          </a:prstGeom>
          <a:solidFill>
            <a:srgbClr val="5B8EA7"/>
          </a:solidFill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과정의 역순</a:t>
            </a:r>
            <a:endParaRPr lang="en-US" altLang="ko-KR" sz="2200" b="1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덧셈→뺄셈</a:t>
            </a:r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순환이동→반대</a:t>
            </a:r>
            <a:endParaRPr lang="ko-KR" altLang="en-US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3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/>
          <p:cNvSpPr/>
          <p:nvPr/>
        </p:nvSpPr>
        <p:spPr>
          <a:xfrm>
            <a:off x="2587086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13086" y="226354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1452" y="252897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특징①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3291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 번째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264238"/>
            <a:ext cx="300379" cy="281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264238"/>
            <a:ext cx="300379" cy="281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62902"/>
            <a:ext cx="300379" cy="281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7C0195-23F6-4D75-9886-4B132B083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214937"/>
            <a:ext cx="8698230" cy="2946766"/>
          </a:xfrm>
        </p:spPr>
        <p:txBody>
          <a:bodyPr>
            <a:normAutofit fontScale="25000" lnSpcReduction="20000"/>
          </a:bodyPr>
          <a:lstStyle/>
          <a:p>
            <a:pPr fontAlgn="base"/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fontAlgn="base"/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제한적 자원을 갖는 환경에서 구현될 수 있도록 </a:t>
            </a: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en-US" altLang="ko-KR" sz="9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9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비트 단위의 기본적인 산술 연산 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(XOR,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덧셈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순환이동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0" indent="0" fontAlgn="base">
              <a:buNone/>
            </a:pP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→ SEED, AES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 보다 간단한 알고리즘 구조로 설계</a:t>
            </a: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9600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en-US" sz="9600" dirty="0">
                <a:solidFill>
                  <a:srgbClr val="5B8EA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안전성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효율성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0" indent="0" fontAlgn="base">
              <a:buNone/>
            </a:pPr>
            <a:endParaRPr lang="ko-KR" altLang="en-US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fontAlgn="base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2" name="그림 21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F3676DF-AED5-4949-AB4C-E601A7566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14263" y="3429000"/>
            <a:ext cx="1905000" cy="2076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420A88-8AF1-45F1-B1C7-7AD98B31D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656" y="3212210"/>
            <a:ext cx="2588197" cy="25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0330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E341B-19B1-4EB3-B9C9-122BE784813B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8A48C5-2FC4-48F9-B652-D68353C2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49" y="3249443"/>
            <a:ext cx="3992901" cy="2898187"/>
          </a:xfrm>
          <a:prstGeom prst="rect">
            <a:avLst/>
          </a:prstGeom>
        </p:spPr>
      </p:pic>
      <p:sp>
        <p:nvSpPr>
          <p:cNvPr id="10" name="순서도: 대체 처리 9"/>
          <p:cNvSpPr/>
          <p:nvPr/>
        </p:nvSpPr>
        <p:spPr>
          <a:xfrm>
            <a:off x="2587086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/>
          <p:cNvSpPr/>
          <p:nvPr/>
        </p:nvSpPr>
        <p:spPr>
          <a:xfrm>
            <a:off x="113086" y="226354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1452" y="252897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특징②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3291" y="335559"/>
            <a:ext cx="72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 번째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10486" r="73215" b="51938"/>
          <a:stretch/>
        </p:blipFill>
        <p:spPr>
          <a:xfrm>
            <a:off x="6277193" y="264238"/>
            <a:ext cx="300379" cy="281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0486" r="50088" b="51938"/>
          <a:stretch/>
        </p:blipFill>
        <p:spPr>
          <a:xfrm>
            <a:off x="6768334" y="264238"/>
            <a:ext cx="300379" cy="281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10486" r="25452" b="51938"/>
          <a:stretch/>
        </p:blipFill>
        <p:spPr>
          <a:xfrm>
            <a:off x="7259474" y="62902"/>
            <a:ext cx="300379" cy="281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1" t="10486" r="2827" b="51938"/>
          <a:stretch/>
        </p:blipFill>
        <p:spPr>
          <a:xfrm>
            <a:off x="7750615" y="264238"/>
            <a:ext cx="300379" cy="281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52253" r="73717" b="10171"/>
          <a:stretch/>
        </p:blipFill>
        <p:spPr>
          <a:xfrm>
            <a:off x="8241755" y="264238"/>
            <a:ext cx="300379" cy="2810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7C0195-23F6-4D75-9886-4B132B083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25" y="1110330"/>
            <a:ext cx="8698230" cy="2005850"/>
          </a:xfrm>
        </p:spPr>
        <p:txBody>
          <a:bodyPr>
            <a:normAutofit fontScale="25000" lnSpcReduction="20000"/>
          </a:bodyPr>
          <a:lstStyle/>
          <a:p>
            <a:pPr marL="0" indent="0" fontAlgn="base">
              <a:buNone/>
            </a:pP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fontAlgn="base"/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저전력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경량화를 요구하는 컴퓨팅 환경에서 기밀성 제공</a:t>
            </a: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USN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안의 센서 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or RFID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 등 </a:t>
            </a:r>
            <a:r>
              <a:rPr lang="ko-KR" altLang="en-US" sz="9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유비쿼터스 컴퓨팅 장치에 적합</a:t>
            </a:r>
          </a:p>
          <a:p>
            <a:pPr marL="0" indent="0" fontAlgn="base">
              <a:buNone/>
            </a:pP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→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휴대형 기기 및 모바일 환경에 적합</a:t>
            </a: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→ 모바일 기기의 제한된 성능 및 용량</a:t>
            </a:r>
            <a:r>
              <a:rPr lang="en-US" altLang="ko-KR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9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배터리 등의 문제를 해결</a:t>
            </a: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ko-KR" altLang="en-US" sz="9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sz="8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fontAlgn="base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953967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5727CE-78BD-4CD2-8463-CEA5CEB08AA3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F4B57A-90A7-4483-BC93-4F57B16AFD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397" y="985431"/>
          <a:ext cx="7439488" cy="4417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2784">
                  <a:extLst>
                    <a:ext uri="{9D8B030D-6E8A-4147-A177-3AD203B41FA5}">
                      <a16:colId xmlns:a16="http://schemas.microsoft.com/office/drawing/2014/main" val="3405217619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683992583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2529886010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1019517417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1637734475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2569081713"/>
                    </a:ext>
                  </a:extLst>
                </a:gridCol>
                <a:gridCol w="1062784">
                  <a:extLst>
                    <a:ext uri="{9D8B030D-6E8A-4147-A177-3AD203B41FA5}">
                      <a16:colId xmlns:a16="http://schemas.microsoft.com/office/drawing/2014/main" val="4211483719"/>
                    </a:ext>
                  </a:extLst>
                </a:gridCol>
              </a:tblGrid>
              <a:tr h="54153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bit-serial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round-based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tech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31949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n   k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처리량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처리량</a:t>
                      </a: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62508"/>
                  </a:ext>
                </a:extLst>
              </a:tr>
              <a:tr h="57704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64 128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HIGHT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3,048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188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250n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24525"/>
                  </a:ext>
                </a:extLst>
              </a:tr>
              <a:tr h="2413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CHAM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665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826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IBM130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71695"/>
                  </a:ext>
                </a:extLst>
              </a:tr>
              <a:tr h="241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859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1,110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UMC180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18933"/>
                  </a:ext>
                </a:extLst>
              </a:tr>
              <a:tr h="227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727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985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UMC90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798077"/>
                  </a:ext>
                </a:extLst>
              </a:tr>
              <a:tr h="55396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128  128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LEA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2,302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4.2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3,826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76.2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UMC130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08265"/>
                  </a:ext>
                </a:extLst>
              </a:tr>
              <a:tr h="2413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CHAM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rgbClr val="FBD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1,057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1,499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IBM130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999614"/>
                  </a:ext>
                </a:extLst>
              </a:tr>
              <a:tr h="241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1,296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1,899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UMC180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63896"/>
                  </a:ext>
                </a:extLst>
              </a:tr>
              <a:tr h="241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1,084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1,691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UMC90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17505"/>
                  </a:ext>
                </a:extLst>
              </a:tr>
            </a:tbl>
          </a:graphicData>
        </a:graphic>
      </p:graphicFrame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4E7F548-E310-4BDB-8DD9-E5780638B5D1}"/>
              </a:ext>
            </a:extLst>
          </p:cNvPr>
          <p:cNvSpPr/>
          <p:nvPr/>
        </p:nvSpPr>
        <p:spPr>
          <a:xfrm>
            <a:off x="2817908" y="479296"/>
            <a:ext cx="2560189" cy="327171"/>
          </a:xfrm>
          <a:prstGeom prst="flowChartAlternateProcess">
            <a:avLst/>
          </a:prstGeom>
          <a:solidFill>
            <a:srgbClr val="5B8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종류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F2B4C252-7409-4D25-9E0D-AAEDB68EC75B}"/>
              </a:ext>
            </a:extLst>
          </p:cNvPr>
          <p:cNvSpPr/>
          <p:nvPr/>
        </p:nvSpPr>
        <p:spPr>
          <a:xfrm>
            <a:off x="-12246" y="224320"/>
            <a:ext cx="3078853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228895-8B12-4218-9BD5-C7DE01EA0A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CA319-CCC4-4378-8AA1-1B976F98EBA4}"/>
              </a:ext>
            </a:extLst>
          </p:cNvPr>
          <p:cNvSpPr txBox="1"/>
          <p:nvPr/>
        </p:nvSpPr>
        <p:spPr>
          <a:xfrm>
            <a:off x="1183346" y="232709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</a:t>
            </a:r>
            <a:r>
              <a:rPr lang="ko-KR" altLang="en-US" sz="32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교</a:t>
            </a:r>
          </a:p>
        </p:txBody>
      </p:sp>
      <p:pic>
        <p:nvPicPr>
          <p:cNvPr id="1026" name="Picture 2" descr="ê·ì¬ì´ ë¯¸ëì¸ 3ì´ì¬ ì¤íì´í¸, ì¼ë¹, ë°¥ ">
            <a:extLst>
              <a:ext uri="{FF2B5EF4-FFF2-40B4-BE49-F238E27FC236}">
                <a16:creationId xmlns:a16="http://schemas.microsoft.com/office/drawing/2014/main" id="{F7FEAFD3-089C-4AD7-B6AD-BC472A07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4" y="4980373"/>
            <a:ext cx="1890802" cy="170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형 설명선 20">
            <a:extLst>
              <a:ext uri="{FF2B5EF4-FFF2-40B4-BE49-F238E27FC236}">
                <a16:creationId xmlns:a16="http://schemas.microsoft.com/office/drawing/2014/main" id="{9855DA25-E4C4-4B95-BC10-313DC89A36EC}"/>
              </a:ext>
            </a:extLst>
          </p:cNvPr>
          <p:cNvSpPr/>
          <p:nvPr/>
        </p:nvSpPr>
        <p:spPr>
          <a:xfrm>
            <a:off x="2063463" y="5504305"/>
            <a:ext cx="2166498" cy="1020434"/>
          </a:xfrm>
          <a:prstGeom prst="wedgeEllipseCallout">
            <a:avLst>
              <a:gd name="adj1" fmla="val -60749"/>
              <a:gd name="adj2" fmla="val -38186"/>
            </a:avLst>
          </a:prstGeom>
          <a:solidFill>
            <a:srgbClr val="FFE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prstClr val="black"/>
                </a:solidFill>
              </a:rPr>
              <a:t>n = </a:t>
            </a:r>
            <a:r>
              <a:rPr lang="ko-KR" altLang="en-US" sz="1500" dirty="0">
                <a:solidFill>
                  <a:prstClr val="black"/>
                </a:solidFill>
              </a:rPr>
              <a:t>블록 사이즈</a:t>
            </a:r>
            <a:endParaRPr lang="en-US" altLang="ko-KR" sz="1500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prstClr val="black"/>
                </a:solidFill>
              </a:rPr>
              <a:t>k  = </a:t>
            </a:r>
            <a:r>
              <a:rPr lang="ko-KR" altLang="en-US" sz="1500" dirty="0">
                <a:solidFill>
                  <a:prstClr val="black"/>
                </a:solidFill>
              </a:rPr>
              <a:t>키 사이즈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10152" y="5496852"/>
            <a:ext cx="294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4)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HIGHT, LEA, CHAM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성능 비교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50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/>
          <p:cNvSpPr/>
          <p:nvPr/>
        </p:nvSpPr>
        <p:spPr>
          <a:xfrm>
            <a:off x="3036710" y="2875412"/>
            <a:ext cx="6076709" cy="141644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9893" y="3287502"/>
            <a:ext cx="3256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Thank U</a:t>
            </a:r>
            <a:endParaRPr lang="ko-KR" altLang="en-US" sz="6600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2A3DE9-392B-4652-9A26-965356ADFD36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s://lh3.googleusercontent.com/p7gKPJ4q-xM1xWWpPLslQrOanYWmYUKJiVOFi00hedjO_mciumAvwuf7jOmsuMciUi_tMbe6c3Jje-FVYCysUBoJuE6vU9W0nk3RrVkt3fdVssgaEF-NQQBp3GV1i9C-AsD1ueK2tj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94" y="1760559"/>
            <a:ext cx="5884366" cy="27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ADC2C472-A3DE-469D-A718-008290FF9955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DCD1F6-F83A-474B-9448-C123514A6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B4A7CC-28B4-426F-94D7-2E5DD307A4E0}"/>
              </a:ext>
            </a:extLst>
          </p:cNvPr>
          <p:cNvSpPr txBox="1"/>
          <p:nvPr/>
        </p:nvSpPr>
        <p:spPr>
          <a:xfrm>
            <a:off x="808630" y="304222"/>
            <a:ext cx="25587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블록 </a:t>
            </a:r>
            <a:r>
              <a:rPr lang="ko-KR" altLang="en-US" sz="3500" b="1" dirty="0" err="1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암호란</a:t>
            </a:r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DD62F-A494-4136-9C49-4BD98D52C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63" y="4127727"/>
            <a:ext cx="5490463" cy="26673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68962" y="1246392"/>
            <a:ext cx="769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u="sng" dirty="0" err="1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평문</a:t>
            </a:r>
            <a:r>
              <a:rPr lang="ko-KR" altLang="en-US" sz="2400" dirty="0" err="1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</a:t>
            </a:r>
            <a:r>
              <a:rPr lang="ko-KR" altLang="en-US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정해진 블록 단위로 암호화 하는 </a:t>
            </a:r>
            <a:r>
              <a:rPr lang="ko-KR" altLang="en-US" sz="2400" u="sng" dirty="0" err="1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대칭키</a:t>
            </a:r>
            <a:r>
              <a:rPr lang="ko-KR" altLang="en-US" sz="2400" u="sng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암호 시스템</a:t>
            </a:r>
            <a:endParaRPr lang="ko-KR" altLang="en-US" sz="2400" u="sng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488" y="1021636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하기 전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평범한 문장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176" y="1021635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암호화 과정 반대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복호화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과정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43337" y="4416624"/>
            <a:ext cx="1750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1)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블록 암호 설명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1960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29488" y="1354852"/>
            <a:ext cx="1719077" cy="683394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경량 블록 암호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169456" y="1498076"/>
            <a:ext cx="907067" cy="396946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SPN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69455" y="3806495"/>
            <a:ext cx="907067" cy="396946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Feistel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7" idx="3"/>
            <a:endCxn id="20" idx="1"/>
          </p:cNvCxnSpPr>
          <p:nvPr/>
        </p:nvCxnSpPr>
        <p:spPr>
          <a:xfrm>
            <a:off x="2348565" y="1696549"/>
            <a:ext cx="820890" cy="230841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9" idx="1"/>
          </p:cNvCxnSpPr>
          <p:nvPr/>
        </p:nvCxnSpPr>
        <p:spPr>
          <a:xfrm flipH="1">
            <a:off x="2770905" y="1696549"/>
            <a:ext cx="3985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857904" y="2183855"/>
            <a:ext cx="907067" cy="1186319"/>
            <a:chOff x="3600232" y="2036572"/>
            <a:chExt cx="907067" cy="1186319"/>
          </a:xfrm>
        </p:grpSpPr>
        <p:sp>
          <p:nvSpPr>
            <p:cNvPr id="29" name="직사각형 28"/>
            <p:cNvSpPr/>
            <p:nvPr/>
          </p:nvSpPr>
          <p:spPr>
            <a:xfrm>
              <a:off x="3600232" y="2036572"/>
              <a:ext cx="907067" cy="396946"/>
            </a:xfrm>
            <a:prstGeom prst="rect">
              <a:avLst/>
            </a:prstGeom>
            <a:solidFill>
              <a:srgbClr val="FCE0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S-Box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600232" y="2825945"/>
              <a:ext cx="907067" cy="396946"/>
            </a:xfrm>
            <a:prstGeom prst="rect">
              <a:avLst/>
            </a:prstGeom>
            <a:solidFill>
              <a:srgbClr val="FCE02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P-Box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3" name="꺾인 연결선 2"/>
            <p:cNvCxnSpPr>
              <a:stCxn id="29" idx="1"/>
              <a:endCxn id="30" idx="1"/>
            </p:cNvCxnSpPr>
            <p:nvPr/>
          </p:nvCxnSpPr>
          <p:spPr>
            <a:xfrm rot="10800000" flipV="1">
              <a:off x="3600232" y="2235044"/>
              <a:ext cx="12700" cy="789373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182460" y="2183854"/>
            <a:ext cx="1731785" cy="1186319"/>
            <a:chOff x="3600232" y="2036572"/>
            <a:chExt cx="1731785" cy="1186319"/>
          </a:xfrm>
        </p:grpSpPr>
        <p:sp>
          <p:nvSpPr>
            <p:cNvPr id="25" name="직사각형 24"/>
            <p:cNvSpPr/>
            <p:nvPr/>
          </p:nvSpPr>
          <p:spPr>
            <a:xfrm>
              <a:off x="3600232" y="2036572"/>
              <a:ext cx="1731785" cy="396946"/>
            </a:xfrm>
            <a:prstGeom prst="rect">
              <a:avLst/>
            </a:prstGeom>
            <a:solidFill>
              <a:srgbClr val="1177B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Diffusion(</a:t>
              </a:r>
              <a:r>
                <a:rPr lang="ko-KR" altLang="en-US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확산</a:t>
              </a:r>
              <a:r>
                <a:rPr lang="en-US" altLang="ko-KR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600232" y="2825945"/>
              <a:ext cx="1731785" cy="396946"/>
            </a:xfrm>
            <a:prstGeom prst="rect">
              <a:avLst/>
            </a:prstGeom>
            <a:solidFill>
              <a:srgbClr val="1177B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Confusion(</a:t>
              </a:r>
              <a:r>
                <a:rPr lang="ko-KR" altLang="en-US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혼돈</a:t>
              </a:r>
              <a:r>
                <a:rPr lang="en-US" altLang="ko-KR" dirty="0">
                  <a:solidFill>
                    <a:srgbClr val="5B9BD5">
                      <a:lumMod val="20000"/>
                      <a:lumOff val="80000"/>
                    </a:srgb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28" name="꺾인 연결선 27"/>
            <p:cNvCxnSpPr>
              <a:stCxn id="25" idx="1"/>
              <a:endCxn id="27" idx="1"/>
            </p:cNvCxnSpPr>
            <p:nvPr/>
          </p:nvCxnSpPr>
          <p:spPr>
            <a:xfrm rot="10800000" flipV="1">
              <a:off x="3600232" y="2235044"/>
              <a:ext cx="12700" cy="789373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오른쪽 화살표 33"/>
          <p:cNvSpPr/>
          <p:nvPr/>
        </p:nvSpPr>
        <p:spPr>
          <a:xfrm>
            <a:off x="5110534" y="2586888"/>
            <a:ext cx="621792" cy="386339"/>
          </a:xfrm>
          <a:prstGeom prst="rightArrow">
            <a:avLst/>
          </a:prstGeom>
          <a:solidFill>
            <a:srgbClr val="93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253" y="4607278"/>
            <a:ext cx="907067" cy="396946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ARX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5110534" y="4617885"/>
            <a:ext cx="621792" cy="386339"/>
          </a:xfrm>
          <a:prstGeom prst="rightArrow">
            <a:avLst/>
          </a:prstGeom>
          <a:solidFill>
            <a:srgbClr val="93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32580" y="4606422"/>
            <a:ext cx="1781665" cy="396946"/>
          </a:xfrm>
          <a:prstGeom prst="rect">
            <a:avLst/>
          </a:prstGeom>
          <a:solidFill>
            <a:srgbClr val="1177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S-Box </a:t>
            </a:r>
            <a:r>
              <a:rPr lang="ko-KR" altLang="en-US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 배제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41CB7786-54EB-404F-B120-460C77EC61CF}"/>
              </a:ext>
            </a:extLst>
          </p:cNvPr>
          <p:cNvSpPr/>
          <p:nvPr/>
        </p:nvSpPr>
        <p:spPr>
          <a:xfrm>
            <a:off x="1" y="303973"/>
            <a:ext cx="5181942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8A0A48D-6A16-4915-9CD5-F36D0815D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D4EC2A-8A7C-457D-B13B-C48AD47FDE1C}"/>
              </a:ext>
            </a:extLst>
          </p:cNvPr>
          <p:cNvSpPr txBox="1"/>
          <p:nvPr/>
        </p:nvSpPr>
        <p:spPr>
          <a:xfrm>
            <a:off x="808630" y="304222"/>
            <a:ext cx="34932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경량 블록 </a:t>
            </a:r>
            <a:r>
              <a:rPr lang="ko-KR" altLang="en-US" sz="3500" b="1" dirty="0" err="1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암호란</a:t>
            </a:r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51455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FFB64CB1-1F25-4583-930E-CC2C48695BC0}"/>
              </a:ext>
            </a:extLst>
          </p:cNvPr>
          <p:cNvSpPr/>
          <p:nvPr/>
        </p:nvSpPr>
        <p:spPr>
          <a:xfrm>
            <a:off x="328474" y="612559"/>
            <a:ext cx="8558074" cy="6090082"/>
          </a:xfrm>
          <a:prstGeom prst="rect">
            <a:avLst/>
          </a:prstGeom>
          <a:solidFill>
            <a:srgbClr val="FFF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78288" y="1089305"/>
            <a:ext cx="907067" cy="396946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S-Box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2541" y="1126368"/>
            <a:ext cx="322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Substitution boxes (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치환 상자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172FB548-CA11-435E-B8CD-C0B1A3AE9711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786805-52A0-403F-A2ED-003FC177C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375C49-0149-41C8-8877-B04F16A83CC5}"/>
              </a:ext>
            </a:extLst>
          </p:cNvPr>
          <p:cNvSpPr txBox="1"/>
          <p:nvPr/>
        </p:nvSpPr>
        <p:spPr>
          <a:xfrm>
            <a:off x="878970" y="304222"/>
            <a:ext cx="1930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SPN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구조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8288" y="1668972"/>
              <a:ext cx="2942844" cy="1824228"/>
            </p:xfrm>
            <a:graphic>
              <a:graphicData uri="http://schemas.openxmlformats.org/drawingml/2006/table">
                <a:tbl>
                  <a:tblPr/>
                  <a:tblGrid>
                    <a:gridCol w="4904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04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9047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9047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9047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9047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62814">
                    <a:tc rowSpan="2"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kern="0" spc="0" dirty="0">
                            <a:solidFill>
                              <a:srgbClr val="000000"/>
                            </a:solidFill>
                            <a:effectLst/>
                            <a:latin typeface="08서울남산체 B" panose="02020603020101020101" pitchFamily="18" charset="-127"/>
                            <a:ea typeface="08서울남산체 B" panose="02020603020101020101" pitchFamily="18" charset="-127"/>
                          </a:endParaRP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중간 비트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2814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 (00)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 (01)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 (10)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 (11)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4696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외측비트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 (00)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4696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 (01)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4696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 (10)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97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 (11)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5303377"/>
                  </p:ext>
                </p:extLst>
              </p:nvPr>
            </p:nvGraphicFramePr>
            <p:xfrm>
              <a:off x="978288" y="1668972"/>
              <a:ext cx="2942844" cy="1824228"/>
            </p:xfrm>
            <a:graphic>
              <a:graphicData uri="http://schemas.openxmlformats.org/drawingml/2006/table">
                <a:tbl>
                  <a:tblPr/>
                  <a:tblGrid>
                    <a:gridCol w="490474"/>
                    <a:gridCol w="490474"/>
                    <a:gridCol w="490474"/>
                    <a:gridCol w="490474"/>
                    <a:gridCol w="490474"/>
                    <a:gridCol w="490474"/>
                  </a:tblGrid>
                  <a:tr h="304038">
                    <a:tc rowSpan="2"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42" t="-1000" r="-202484" b="-207000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중간 비트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4038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 (00)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 (01)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 (10)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tx1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 (11)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FAADC"/>
                        </a:solidFill>
                      </a:tcPr>
                    </a:tc>
                  </a:tr>
                  <a:tr h="304038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외측비트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 (00)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0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 (01)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040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 (10)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0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 (11)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3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08서울남산체 B" panose="02020603020101020101" pitchFamily="18" charset="-127"/>
                              <a:ea typeface="08서울남산체 B" panose="02020603020101020101" pitchFamily="18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1" name="그룹 30"/>
          <p:cNvGrpSpPr/>
          <p:nvPr/>
        </p:nvGrpSpPr>
        <p:grpSpPr>
          <a:xfrm>
            <a:off x="4890586" y="1802946"/>
            <a:ext cx="1975029" cy="1239900"/>
            <a:chOff x="5114577" y="1222838"/>
            <a:chExt cx="1975029" cy="1239900"/>
          </a:xfrm>
        </p:grpSpPr>
        <p:sp>
          <p:nvSpPr>
            <p:cNvPr id="22" name="TextBox 21"/>
            <p:cNvSpPr txBox="1"/>
            <p:nvPr/>
          </p:nvSpPr>
          <p:spPr>
            <a:xfrm>
              <a:off x="5114577" y="1543811"/>
              <a:ext cx="13227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ex) </a:t>
              </a:r>
              <a:r>
                <a:rPr lang="en-US" altLang="ko-KR" sz="2400" u="sng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</a:t>
              </a:r>
              <a:r>
                <a:rPr lang="en-US" altLang="ko-KR" sz="2400" dirty="0">
                  <a:solidFill>
                    <a:srgbClr val="8FAADC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00</a:t>
              </a:r>
              <a:r>
                <a:rPr lang="en-US" altLang="ko-KR" sz="2400" u="sng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2400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1522" y="1544518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→ 3</a:t>
              </a:r>
              <a:endParaRPr lang="ko-KR" altLang="en-US" sz="2400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9" name="꺾인 연결선 8"/>
            <p:cNvCxnSpPr/>
            <p:nvPr/>
          </p:nvCxnSpPr>
          <p:spPr>
            <a:xfrm rot="16200000" flipH="1">
              <a:off x="6018393" y="1726039"/>
              <a:ext cx="6707" cy="468000"/>
            </a:xfrm>
            <a:prstGeom prst="bentConnector3">
              <a:avLst>
                <a:gd name="adj1" fmla="val 200869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381186" y="2124184"/>
              <a:ext cx="1281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외측비트 </a:t>
              </a:r>
              <a:r>
                <a:rPr lang="en-US" altLang="ko-KR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: </a:t>
              </a:r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행</a:t>
              </a:r>
              <a:endParaRPr lang="ko-KR" altLang="en-US" sz="1600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885704" y="1589531"/>
              <a:ext cx="252000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1620" y="1222838"/>
              <a:ext cx="1293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중간비트 </a:t>
              </a:r>
              <a:r>
                <a:rPr lang="en-US" altLang="ko-KR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: </a:t>
              </a:r>
              <a:r>
                <a:rPr lang="ko-KR" altLang="en-US" sz="16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열</a:t>
              </a:r>
              <a:endParaRPr lang="ko-KR" altLang="en-US" sz="1600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21" name="직선 연결선 20"/>
            <p:cNvCxnSpPr>
              <a:stCxn id="40" idx="2"/>
              <a:endCxn id="40" idx="2"/>
            </p:cNvCxnSpPr>
            <p:nvPr/>
          </p:nvCxnSpPr>
          <p:spPr>
            <a:xfrm>
              <a:off x="6078592" y="156139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6023728" y="1520131"/>
              <a:ext cx="0" cy="7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/>
          <p:cNvSpPr/>
          <p:nvPr/>
        </p:nvSpPr>
        <p:spPr>
          <a:xfrm>
            <a:off x="991176" y="3682878"/>
            <a:ext cx="907067" cy="396946"/>
          </a:xfrm>
          <a:prstGeom prst="rect">
            <a:avLst/>
          </a:prstGeom>
          <a:solidFill>
            <a:srgbClr val="FCE0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P-Box</a:t>
            </a:r>
            <a:endParaRPr lang="ko-KR" altLang="en-US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81319" y="3783167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Permutation boxes (</a:t>
            </a:r>
            <a:r>
              <a:rPr lang="ko-KR" altLang="en-US" u="sng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순열</a:t>
            </a:r>
            <a:r>
              <a: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상자</a:t>
            </a:r>
            <a:r>
              <a:rPr lang="en-US" altLang="ko-KR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grpSp>
        <p:nvGrpSpPr>
          <p:cNvPr id="1051" name="그룹 1050"/>
          <p:cNvGrpSpPr/>
          <p:nvPr/>
        </p:nvGrpSpPr>
        <p:grpSpPr>
          <a:xfrm>
            <a:off x="5333534" y="3629279"/>
            <a:ext cx="656357" cy="523220"/>
            <a:chOff x="5831122" y="3493466"/>
            <a:chExt cx="656357" cy="523220"/>
          </a:xfrm>
        </p:grpSpPr>
        <p:sp>
          <p:nvSpPr>
            <p:cNvPr id="107" name="TextBox 106"/>
            <p:cNvSpPr txBox="1"/>
            <p:nvPr/>
          </p:nvSpPr>
          <p:spPr>
            <a:xfrm>
              <a:off x="5994195" y="349346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</a:t>
              </a:r>
              <a:endPara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831122" y="362237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n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16251" y="3622392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r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4458" y="4345698"/>
            <a:ext cx="3743891" cy="2111249"/>
            <a:chOff x="309889" y="4100481"/>
            <a:chExt cx="3743891" cy="2111249"/>
          </a:xfrm>
        </p:grpSpPr>
        <p:sp>
          <p:nvSpPr>
            <p:cNvPr id="33" name="직사각형 32"/>
            <p:cNvSpPr/>
            <p:nvPr/>
          </p:nvSpPr>
          <p:spPr>
            <a:xfrm>
              <a:off x="978287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367501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68041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68581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569121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977065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385009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88483" y="42045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78287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367501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768041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68581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569121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977065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385009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788483" y="5894416"/>
              <a:ext cx="265297" cy="2652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61" name="직선 연결선 60"/>
            <p:cNvCxnSpPr>
              <a:stCxn id="33" idx="2"/>
              <a:endCxn id="53" idx="0"/>
            </p:cNvCxnSpPr>
            <p:nvPr/>
          </p:nvCxnSpPr>
          <p:spPr>
            <a:xfrm>
              <a:off x="1110936" y="4469813"/>
              <a:ext cx="0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33" idx="2"/>
              <a:endCxn id="54" idx="0"/>
            </p:cNvCxnSpPr>
            <p:nvPr/>
          </p:nvCxnSpPr>
          <p:spPr>
            <a:xfrm>
              <a:off x="1110936" y="4469813"/>
              <a:ext cx="389214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33" idx="2"/>
              <a:endCxn id="55" idx="0"/>
            </p:cNvCxnSpPr>
            <p:nvPr/>
          </p:nvCxnSpPr>
          <p:spPr>
            <a:xfrm>
              <a:off x="1110936" y="4469813"/>
              <a:ext cx="789754" cy="14246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33" idx="2"/>
              <a:endCxn id="56" idx="0"/>
            </p:cNvCxnSpPr>
            <p:nvPr/>
          </p:nvCxnSpPr>
          <p:spPr>
            <a:xfrm>
              <a:off x="1110936" y="4469813"/>
              <a:ext cx="1190294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33" idx="2"/>
              <a:endCxn id="57" idx="0"/>
            </p:cNvCxnSpPr>
            <p:nvPr/>
          </p:nvCxnSpPr>
          <p:spPr>
            <a:xfrm>
              <a:off x="1110936" y="4469813"/>
              <a:ext cx="1590834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33" idx="2"/>
              <a:endCxn id="58" idx="0"/>
            </p:cNvCxnSpPr>
            <p:nvPr/>
          </p:nvCxnSpPr>
          <p:spPr>
            <a:xfrm>
              <a:off x="1110936" y="4469813"/>
              <a:ext cx="1998778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33" idx="2"/>
              <a:endCxn id="59" idx="0"/>
            </p:cNvCxnSpPr>
            <p:nvPr/>
          </p:nvCxnSpPr>
          <p:spPr>
            <a:xfrm>
              <a:off x="1110936" y="4469813"/>
              <a:ext cx="2406722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endCxn id="54" idx="0"/>
            </p:cNvCxnSpPr>
            <p:nvPr/>
          </p:nvCxnSpPr>
          <p:spPr>
            <a:xfrm flipH="1">
              <a:off x="1500150" y="4473671"/>
              <a:ext cx="2010103" cy="1420745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46479" y="4100481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입력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9889" y="5842398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출력</a:t>
              </a:r>
            </a:p>
          </p:txBody>
        </p:sp>
        <p:cxnSp>
          <p:nvCxnSpPr>
            <p:cNvPr id="87" name="직선 연결선 86"/>
            <p:cNvCxnSpPr>
              <a:stCxn id="46" idx="2"/>
              <a:endCxn id="53" idx="0"/>
            </p:cNvCxnSpPr>
            <p:nvPr/>
          </p:nvCxnSpPr>
          <p:spPr>
            <a:xfrm flipH="1">
              <a:off x="1110936" y="4469813"/>
              <a:ext cx="389214" cy="1424603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>
              <a:stCxn id="47" idx="2"/>
              <a:endCxn id="58" idx="0"/>
            </p:cNvCxnSpPr>
            <p:nvPr/>
          </p:nvCxnSpPr>
          <p:spPr>
            <a:xfrm>
              <a:off x="1900690" y="4469813"/>
              <a:ext cx="1209024" cy="142460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48" idx="2"/>
              <a:endCxn id="56" idx="0"/>
            </p:cNvCxnSpPr>
            <p:nvPr/>
          </p:nvCxnSpPr>
          <p:spPr>
            <a:xfrm>
              <a:off x="2301230" y="4469813"/>
              <a:ext cx="0" cy="142460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49" idx="2"/>
              <a:endCxn id="60" idx="0"/>
            </p:cNvCxnSpPr>
            <p:nvPr/>
          </p:nvCxnSpPr>
          <p:spPr>
            <a:xfrm>
              <a:off x="2701770" y="4469813"/>
              <a:ext cx="1219362" cy="142460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50" idx="2"/>
              <a:endCxn id="57" idx="0"/>
            </p:cNvCxnSpPr>
            <p:nvPr/>
          </p:nvCxnSpPr>
          <p:spPr>
            <a:xfrm flipH="1">
              <a:off x="2701770" y="4469813"/>
              <a:ext cx="407944" cy="1424603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52" idx="2"/>
              <a:endCxn id="59" idx="0"/>
            </p:cNvCxnSpPr>
            <p:nvPr/>
          </p:nvCxnSpPr>
          <p:spPr>
            <a:xfrm flipH="1">
              <a:off x="3517658" y="4469813"/>
              <a:ext cx="403474" cy="1424603"/>
            </a:xfrm>
            <a:prstGeom prst="line">
              <a:avLst/>
            </a:prstGeom>
            <a:ln w="19050">
              <a:solidFill>
                <a:srgbClr val="33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33" idx="2"/>
              <a:endCxn id="60" idx="0"/>
            </p:cNvCxnSpPr>
            <p:nvPr/>
          </p:nvCxnSpPr>
          <p:spPr>
            <a:xfrm>
              <a:off x="1110936" y="4469813"/>
              <a:ext cx="2810196" cy="1424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꺾인 연결선 7"/>
          <p:cNvCxnSpPr>
            <a:stCxn id="34" idx="1"/>
            <a:endCxn id="43" idx="1"/>
          </p:cNvCxnSpPr>
          <p:nvPr/>
        </p:nvCxnSpPr>
        <p:spPr>
          <a:xfrm rot="10800000" flipH="1" flipV="1">
            <a:off x="978288" y="1287777"/>
            <a:ext cx="12888" cy="2593573"/>
          </a:xfrm>
          <a:prstGeom prst="bentConnector3">
            <a:avLst>
              <a:gd name="adj1" fmla="val -232803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979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572853" y="1491629"/>
            <a:ext cx="1731785" cy="396946"/>
          </a:xfrm>
          <a:prstGeom prst="rect">
            <a:avLst/>
          </a:prstGeom>
          <a:solidFill>
            <a:srgbClr val="1177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Diffusion(</a:t>
            </a:r>
            <a:r>
              <a:rPr lang="ko-KR" altLang="en-US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확산</a:t>
            </a:r>
            <a:r>
              <a:rPr lang="en-US" altLang="ko-KR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>
              <a:solidFill>
                <a:srgbClr val="5B9BD5">
                  <a:lumMod val="20000"/>
                  <a:lumOff val="80000"/>
                </a:srgb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2853" y="3646156"/>
            <a:ext cx="1731785" cy="396946"/>
          </a:xfrm>
          <a:prstGeom prst="rect">
            <a:avLst/>
          </a:prstGeom>
          <a:solidFill>
            <a:srgbClr val="1177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Confusion(</a:t>
            </a:r>
            <a:r>
              <a:rPr lang="ko-KR" altLang="en-US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혼돈</a:t>
            </a:r>
            <a:r>
              <a:rPr lang="en-US" altLang="ko-KR" dirty="0">
                <a:solidFill>
                  <a:srgbClr val="5B9BD5">
                    <a:lumMod val="20000"/>
                    <a:lumOff val="80000"/>
                  </a:srgb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dirty="0">
              <a:solidFill>
                <a:srgbClr val="5B9BD5">
                  <a:lumMod val="20000"/>
                  <a:lumOff val="80000"/>
                </a:srgb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39" name="꺾인 연결선 38"/>
          <p:cNvCxnSpPr>
            <a:stCxn id="37" idx="1"/>
            <a:endCxn id="38" idx="1"/>
          </p:cNvCxnSpPr>
          <p:nvPr/>
        </p:nvCxnSpPr>
        <p:spPr>
          <a:xfrm rot="10800000" flipV="1">
            <a:off x="1572853" y="1690101"/>
            <a:ext cx="12700" cy="2154527"/>
          </a:xfrm>
          <a:prstGeom prst="bentConnector3">
            <a:avLst>
              <a:gd name="adj1" fmla="val 27562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56848" y="2211652"/>
            <a:ext cx="6165470" cy="962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암호문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평문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사이의 관계를 숨겨줌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평문이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단 한글자라도 바뀌면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암호문 비트가 모두 바뀜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56848" y="4162567"/>
            <a:ext cx="5149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암호문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 사이의 관계를 숨겨줌</a:t>
            </a:r>
            <a:endParaRPr lang="en-US" altLang="ko-KR" sz="20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키의 비트가 바뀌면</a:t>
            </a:r>
            <a:r>
              <a:rPr lang="en-US" altLang="ko-KR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암호문 비트가 모두 바뀜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172FB548-CA11-435E-B8CD-C0B1A3AE9711}"/>
              </a:ext>
            </a:extLst>
          </p:cNvPr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786805-52A0-403F-A2ED-003FC177C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375C49-0149-41C8-8877-B04F16A83CC5}"/>
              </a:ext>
            </a:extLst>
          </p:cNvPr>
          <p:cNvSpPr txBox="1"/>
          <p:nvPr/>
        </p:nvSpPr>
        <p:spPr>
          <a:xfrm>
            <a:off x="878970" y="304222"/>
            <a:ext cx="1930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SPN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구조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6600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대체 처리 5"/>
          <p:cNvSpPr/>
          <p:nvPr/>
        </p:nvSpPr>
        <p:spPr>
          <a:xfrm>
            <a:off x="1" y="303973"/>
            <a:ext cx="4175336" cy="59748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" b="98011" l="47852" r="89502">
                        <a14:backgroundMark x1="56201" y1="62689" x2="56201" y2="62689"/>
                        <a14:backgroundMark x1="83789" y1="63163" x2="83789" y2="63163"/>
                        <a14:backgroundMark x1="61523" y1="8712" x2="61523" y2="8712"/>
                        <a14:backgroundMark x1="74707" y1="5492" x2="74707" y2="5492"/>
                        <a14:backgroundMark x1="78857" y1="8712" x2="78857" y2="871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2" y="364768"/>
            <a:ext cx="885274" cy="456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8630" y="304222"/>
            <a:ext cx="24128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 err="1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Feistel</a:t>
            </a:r>
            <a:r>
              <a:rPr lang="en-US" altLang="ko-KR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</a:t>
            </a:r>
            <a:endParaRPr lang="ko-KR" altLang="en-US" sz="35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61306" y="1400390"/>
            <a:ext cx="2606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Feistel</a:t>
            </a:r>
            <a:r>
              <a:rPr lang="en-US" altLang="ko-KR" sz="30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0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암호란</a:t>
            </a:r>
            <a:r>
              <a:rPr lang="en-US" altLang="ko-KR" sz="3000" b="1" dirty="0">
                <a:solidFill>
                  <a:srgbClr val="5B8EA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30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72723" y="2352738"/>
            <a:ext cx="5480805" cy="2655751"/>
            <a:chOff x="1404627" y="2453322"/>
            <a:chExt cx="5480805" cy="2655751"/>
          </a:xfrm>
        </p:grpSpPr>
        <p:sp>
          <p:nvSpPr>
            <p:cNvPr id="36" name="TextBox 35"/>
            <p:cNvSpPr txBox="1"/>
            <p:nvPr/>
          </p:nvSpPr>
          <p:spPr>
            <a:xfrm>
              <a:off x="1404627" y="2800749"/>
              <a:ext cx="548080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- 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동일한 치환을 반복하면서</a:t>
              </a:r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암호화되는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		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반복블록암호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- 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주로 작은 </a:t>
              </a:r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IoT 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기기에 사용됨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endParaRPr lang="ko-KR" altLang="en-US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- </a:t>
              </a:r>
              <a:r>
                <a:rPr lang="en-US" altLang="ko-KR" sz="2400" dirty="0">
                  <a:solidFill>
                    <a:srgbClr val="C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ARX</a:t>
              </a:r>
              <a:r>
                <a:rPr lang="ko-KR" altLang="en-US" sz="2400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를 기반으로 함</a:t>
              </a:r>
              <a:endParaRPr lang="en-US" altLang="ko-KR" sz="2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69" name="직사각형 2068"/>
            <p:cNvSpPr/>
            <p:nvPr/>
          </p:nvSpPr>
          <p:spPr>
            <a:xfrm>
              <a:off x="4679967" y="2453322"/>
              <a:ext cx="1590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dirty="0" err="1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평문</a:t>
              </a:r>
              <a:r>
                <a:rPr lang="ko-KR" altLang="en-US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→암호문</a:t>
              </a:r>
              <a:r>
                <a:rPr lang="en-US" altLang="ko-KR" dirty="0">
                  <a:solidFill>
                    <a:prstClr val="black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70" name="직사각형 2069"/>
            <p:cNvSpPr/>
            <p:nvPr/>
          </p:nvSpPr>
          <p:spPr>
            <a:xfrm>
              <a:off x="4963856" y="2845456"/>
              <a:ext cx="860872" cy="391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40408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1632</Words>
  <Application>Microsoft Office PowerPoint</Application>
  <PresentationFormat>화면 슬라이드 쇼(4:3)</PresentationFormat>
  <Paragraphs>678</Paragraphs>
  <Slides>44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Rix모던고딕 L</vt:lpstr>
      <vt:lpstr>PNH복고만화</vt:lpstr>
      <vt:lpstr>08서울남산체 B</vt:lpstr>
      <vt:lpstr>Segoe UI Black</vt:lpstr>
      <vt:lpstr>정ExtraBold</vt:lpstr>
      <vt:lpstr>08서울남산체 M</vt:lpstr>
      <vt:lpstr>Calibri Light</vt:lpstr>
      <vt:lpstr>맑은 고딕</vt:lpstr>
      <vt:lpstr>Calibri</vt:lpstr>
      <vt:lpstr>Cambria Math</vt:lpstr>
      <vt:lpstr>08서울남산체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화이트닝키(WK) 반복 구조의 블록암호에서  안전성을 높이기 위해  알고리즘의 초기변환 또는 최종변환에 적용되는 라운드키 〖WK〗_i = {█(〖MK〗_(i+12)   ,  x≤i≤3@&amp;〖MK〗_(i-4)    ,  4≤i≤7)┤ → 화이트닝키는 마스터키를 사용하여 생성 </vt:lpstr>
      <vt:lpstr> 서브키(SK) 라운드 함수에서 사용되는 키 → 서브키는 LFSR을 사용한 알고리즘을  통하여 생성     Linear Feedback Shift Register 레지스터에 입력되는 값이 이전 상태 값들의  선형 함수로 계산되는 구조 </vt:lpstr>
      <vt:lpstr>PowerPoint 프레젠테이션</vt:lpstr>
      <vt:lpstr>             </vt:lpstr>
      <vt:lpstr>            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info2</cp:lastModifiedBy>
  <cp:revision>118</cp:revision>
  <dcterms:created xsi:type="dcterms:W3CDTF">2014-02-03T15:43:13Z</dcterms:created>
  <dcterms:modified xsi:type="dcterms:W3CDTF">2018-11-06T02:50:02Z</dcterms:modified>
</cp:coreProperties>
</file>